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37"/>
  </p:handoutMasterIdLst>
  <p:sldIdLst>
    <p:sldId id="256" r:id="rId3"/>
    <p:sldId id="341" r:id="rId5"/>
    <p:sldId id="352" r:id="rId6"/>
    <p:sldId id="447" r:id="rId7"/>
    <p:sldId id="448" r:id="rId8"/>
    <p:sldId id="449" r:id="rId9"/>
    <p:sldId id="486" r:id="rId10"/>
    <p:sldId id="450" r:id="rId11"/>
    <p:sldId id="451" r:id="rId12"/>
    <p:sldId id="485" r:id="rId13"/>
    <p:sldId id="452" r:id="rId14"/>
    <p:sldId id="487" r:id="rId15"/>
    <p:sldId id="453" r:id="rId16"/>
    <p:sldId id="454" r:id="rId17"/>
    <p:sldId id="455" r:id="rId18"/>
    <p:sldId id="456" r:id="rId19"/>
    <p:sldId id="457" r:id="rId20"/>
    <p:sldId id="458" r:id="rId21"/>
    <p:sldId id="353" r:id="rId22"/>
    <p:sldId id="473" r:id="rId23"/>
    <p:sldId id="477" r:id="rId24"/>
    <p:sldId id="474" r:id="rId25"/>
    <p:sldId id="478" r:id="rId26"/>
    <p:sldId id="475" r:id="rId27"/>
    <p:sldId id="476" r:id="rId28"/>
    <p:sldId id="488" r:id="rId29"/>
    <p:sldId id="489" r:id="rId30"/>
    <p:sldId id="490" r:id="rId31"/>
    <p:sldId id="511" r:id="rId32"/>
    <p:sldId id="515" r:id="rId33"/>
    <p:sldId id="281" r:id="rId34"/>
    <p:sldId id="351" r:id="rId35"/>
    <p:sldId id="283" r:id="rId36"/>
  </p:sldIdLst>
  <p:sldSz cx="9144000" cy="5143500" type="screen16x9"/>
  <p:notesSz cx="7315200" cy="9601200"/>
  <p:embeddedFontLst>
    <p:embeddedFont>
      <p:font typeface="Gill Sans" panose="020B0704020202020204"/>
      <p:bold r:id="rId41"/>
      <p:boldItalic r:id="rId42"/>
    </p:embeddedFont>
    <p:embeddedFont>
      <p:font typeface="Calibri" panose="020F0502020204030204"/>
      <p:regular r:id="rId43"/>
      <p:bold r:id="rId44"/>
      <p:italic r:id="rId45"/>
      <p:boldItalic r:id="rId46"/>
    </p:embeddedFont>
    <p:embeddedFont>
      <p:font typeface="Calibri Light" panose="020F0302020204030204" charset="0"/>
      <p:regular r:id="rId47"/>
      <p:italic r:id="rId48"/>
    </p:embeddedFont>
    <p:embeddedFont>
      <p:font typeface="Malgun Gothic" panose="020B0503020000020004" charset="-127"/>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3" autoAdjust="0"/>
    <p:restoredTop sz="94364" autoAdjust="0"/>
  </p:normalViewPr>
  <p:slideViewPr>
    <p:cSldViewPr snapToGrid="0">
      <p:cViewPr varScale="1">
        <p:scale>
          <a:sx n="109" d="100"/>
          <a:sy n="109" d="100"/>
        </p:scale>
        <p:origin x="514" y="72"/>
      </p:cViewPr>
      <p:guideLst>
        <p:guide orient="horz" pos="1673"/>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81248" cy="505814"/>
          </a:xfrm>
          <a:prstGeom prst="rect">
            <a:avLst/>
          </a:prstGeom>
        </p:spPr>
        <p:txBody>
          <a:bodyPr vert="horz" lIns="91440" tIns="45720" rIns="91440" bIns="45720" rtlCol="0"/>
          <a:lstStyle>
            <a:lvl1pPr algn="l">
              <a:defRPr sz="1325"/>
            </a:lvl1pPr>
          </a:lstStyle>
          <a:p>
            <a:endParaRPr lang="en-US"/>
          </a:p>
        </p:txBody>
      </p:sp>
      <p:sp>
        <p:nvSpPr>
          <p:cNvPr id="3" name="Date Placeholder 2"/>
          <p:cNvSpPr>
            <a:spLocks noGrp="1"/>
          </p:cNvSpPr>
          <p:nvPr>
            <p:ph type="dt" sz="quarter" idx="1"/>
          </p:nvPr>
        </p:nvSpPr>
        <p:spPr>
          <a:xfrm>
            <a:off x="4419826" y="0"/>
            <a:ext cx="3381248" cy="505814"/>
          </a:xfrm>
          <a:prstGeom prst="rect">
            <a:avLst/>
          </a:prstGeom>
        </p:spPr>
        <p:txBody>
          <a:bodyPr vert="horz" lIns="91440" tIns="45720" rIns="91440" bIns="45720" rtlCol="0"/>
          <a:lstStyle>
            <a:lvl1pPr algn="r">
              <a:defRPr sz="1325"/>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9575447"/>
            <a:ext cx="3381248" cy="505813"/>
          </a:xfrm>
          <a:prstGeom prst="rect">
            <a:avLst/>
          </a:prstGeom>
        </p:spPr>
        <p:txBody>
          <a:bodyPr vert="horz" lIns="91440" tIns="45720" rIns="91440" bIns="45720" rtlCol="0" anchor="b"/>
          <a:lstStyle>
            <a:lvl1pPr algn="l">
              <a:defRPr sz="1325"/>
            </a:lvl1pPr>
          </a:lstStyle>
          <a:p>
            <a:endParaRPr lang="en-US"/>
          </a:p>
        </p:txBody>
      </p:sp>
      <p:sp>
        <p:nvSpPr>
          <p:cNvPr id="5" name="Slide Number Placeholder 4"/>
          <p:cNvSpPr>
            <a:spLocks noGrp="1"/>
          </p:cNvSpPr>
          <p:nvPr>
            <p:ph type="sldNum" sz="quarter" idx="3"/>
          </p:nvPr>
        </p:nvSpPr>
        <p:spPr>
          <a:xfrm>
            <a:off x="4419826" y="9575447"/>
            <a:ext cx="3381248" cy="505813"/>
          </a:xfrm>
          <a:prstGeom prst="rect">
            <a:avLst/>
          </a:prstGeom>
        </p:spPr>
        <p:txBody>
          <a:bodyPr vert="horz" lIns="91440" tIns="45720" rIns="91440" bIns="45720" rtlCol="0" anchor="b"/>
          <a:lstStyle>
            <a:lvl1pPr algn="r">
              <a:defRPr sz="132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1pPr>
            <a:lvl2pPr marR="0" lvl="1"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2pPr>
            <a:lvl3pPr marR="0" lvl="2"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3pPr>
            <a:lvl4pPr marR="0" lvl="3"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4pPr>
            <a:lvl5pPr marR="0" lvl="4"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5pPr>
            <a:lvl6pPr marR="0" lvl="5"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6pPr>
            <a:lvl7pPr marR="0" lvl="6"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7pPr>
            <a:lvl8pPr marR="0" lvl="7"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8pPr>
            <a:lvl9pPr marR="0" lvl="8"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9pPr>
          </a:lstStyle>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1pPr>
            <a:lvl2pPr marR="0" lvl="1"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2pPr>
            <a:lvl3pPr marR="0" lvl="2"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3pPr>
            <a:lvl4pPr marR="0" lvl="3"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4pPr>
            <a:lvl5pPr marR="0" lvl="4"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5pPr>
            <a:lvl6pPr marR="0" lvl="5"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6pPr>
            <a:lvl7pPr marR="0" lvl="6"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7pPr>
            <a:lvl8pPr marR="0" lvl="7"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8pPr>
            <a:lvl9pPr marR="0" lvl="8"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9pPr>
          </a:lstStyle>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1pPr>
            <a:lvl2pPr marR="0" lvl="1"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2pPr>
            <a:lvl3pPr marR="0" lvl="2"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3pPr>
            <a:lvl4pPr marR="0" lvl="3"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4pPr>
            <a:lvl5pPr marR="0" lvl="4" algn="ctr"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5pPr>
            <a:lvl6pPr marR="0" lvl="5"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6pPr>
            <a:lvl7pPr marR="0" lvl="6"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7pPr>
            <a:lvl8pPr marR="0" lvl="7"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8pPr>
            <a:lvl9pPr marR="0" lvl="8" algn="l" rtl="0">
              <a:spcBef>
                <a:spcPts val="0"/>
              </a:spcBef>
              <a:spcAft>
                <a:spcPts val="0"/>
              </a:spcAft>
              <a:buSzPts val="1400"/>
              <a:buNone/>
              <a:defRPr sz="41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defRPr>
            </a:lvl9pPr>
          </a:lstStyle>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rPr>
            </a:fld>
            <a:endParaRPr sz="1300" b="0" i="0" u="none" strike="noStrike" cap="none">
              <a:solidFill>
                <a:srgbClr val="000000"/>
              </a:solidFill>
              <a:latin typeface="Gill Sans" panose="020B0704020202020204"/>
              <a:ea typeface="Gill Sans" panose="020B0704020202020204"/>
              <a:cs typeface="Gill Sans" panose="020B0704020202020204"/>
              <a:sym typeface="Gill Sans" panose="020B07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49" name="Google Shape;49;p1: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
        <p:cNvGrpSpPr/>
        <p:nvPr/>
      </p:nvGrpSpPr>
      <p:grpSpPr>
        <a:xfrm>
          <a:off x="0" y="0"/>
          <a:ext cx="0" cy="0"/>
          <a:chOff x="0" y="0"/>
          <a:chExt cx="0" cy="0"/>
        </a:xfrm>
      </p:grpSpPr>
      <p:sp>
        <p:nvSpPr>
          <p:cNvPr id="340" name="Google Shape;340;p2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0: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p>
        </p:txBody>
      </p:sp>
      <p:sp>
        <p:nvSpPr>
          <p:cNvPr id="342" name="Google Shape;342;p20: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7"/>
        <p:cNvGrpSpPr/>
        <p:nvPr/>
      </p:nvGrpSpPr>
      <p:grpSpPr>
        <a:xfrm>
          <a:off x="0" y="0"/>
          <a:ext cx="0" cy="0"/>
          <a:chOff x="0" y="0"/>
          <a:chExt cx="0" cy="0"/>
        </a:xfrm>
      </p:grpSpPr>
      <p:sp>
        <p:nvSpPr>
          <p:cNvPr id="358" name="Google Shape;358;p2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22: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p>
        </p:txBody>
      </p:sp>
      <p:sp>
        <p:nvSpPr>
          <p:cNvPr id="360" name="Google Shape;360;p22: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28FFA3E-D66B-42E9-8C78-DC03E9A7686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28FFA3E-D66B-42E9-8C78-DC03E9A7686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28FFA3E-D66B-42E9-8C78-DC03E9A7686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28FFA3E-D66B-42E9-8C78-DC03E9A7686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28FFA3E-D66B-42E9-8C78-DC03E9A7686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028FFA3E-D66B-42E9-8C78-DC03E9A7686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28FFA3E-D66B-42E9-8C78-DC03E9A7686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28FFA3E-D66B-42E9-8C78-DC03E9A7686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FFA3E-D66B-42E9-8C78-DC03E9A7686A}"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28FFA3E-D66B-42E9-8C78-DC03E9A7686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28FFA3E-D66B-42E9-8C78-DC03E9A7686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E94794-6AF8-4881-BCA5-8088D56F0648}"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28FFA3E-D66B-42E9-8C78-DC03E9A7686A}" type="datetimeFigureOut">
              <a:rPr lang="en-US" smtClean="0"/>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2E94794-6AF8-4881-BCA5-8088D56F064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p:nvPr/>
        </p:nvSpPr>
        <p:spPr>
          <a:xfrm>
            <a:off x="392989" y="2398728"/>
            <a:ext cx="8396755" cy="919394"/>
          </a:xfrm>
          <a:prstGeom prst="rect">
            <a:avLst/>
          </a:prstGeom>
          <a:noFill/>
          <a:ln>
            <a:noFill/>
          </a:ln>
        </p:spPr>
        <p:txBody>
          <a:bodyPr spcFirstLastPara="1" wrap="square" lIns="14275" tIns="14275" rIns="14275" bIns="14275" anchor="ctr" anchorCtr="0">
            <a:noAutofit/>
          </a:bodyPr>
          <a:lstStyle/>
          <a:p>
            <a:pPr marL="0" marR="0" lvl="0" indent="0" algn="ctr" rtl="0">
              <a:spcBef>
                <a:spcPts val="0"/>
              </a:spcBef>
              <a:spcAft>
                <a:spcPts val="0"/>
              </a:spcAft>
              <a:buNone/>
            </a:pPr>
            <a:r>
              <a:rPr lang="en-US" sz="2200" b="1" i="0" u="none" strike="noStrike" cap="none" dirty="0">
                <a:solidFill>
                  <a:schemeClr val="accent5">
                    <a:lumMod val="50000"/>
                  </a:schemeClr>
                </a:solidFill>
                <a:latin typeface="Times New Roman" panose="02020603050405020304" pitchFamily="18" charset="0"/>
                <a:ea typeface="Arial" panose="020B0604020202020204"/>
                <a:cs typeface="Times New Roman" panose="02020603050405020304" pitchFamily="18" charset="0"/>
                <a:sym typeface="Arial" panose="020B0604020202020204"/>
              </a:rPr>
              <a:t>THIẾT KẾ VÀ THI CÔNG MÔ HÌNH CHĂM SÓC VƯỜN LAN TỰ ĐỘNG SỬ DỤNG NĂNG LƯỢNG MẶT TRỜI</a:t>
            </a:r>
            <a:r>
              <a:rPr lang="en-US" sz="2400" b="1" i="0" u="none" strike="noStrike" cap="none" dirty="0">
                <a:solidFill>
                  <a:schemeClr val="accent5">
                    <a:lumMod val="50000"/>
                  </a:schemeClr>
                </a:solidFill>
                <a:latin typeface="Times New Roman" panose="02020603050405020304" pitchFamily="18" charset="0"/>
                <a:ea typeface="Arial" panose="020B0604020202020204"/>
                <a:cs typeface="Times New Roman" panose="02020603050405020304" pitchFamily="18" charset="0"/>
                <a:sym typeface="Arial" panose="020B0604020202020204"/>
              </a:rPr>
              <a:t> </a:t>
            </a:r>
            <a:endParaRPr lang="en-US" sz="2400" b="1" i="0" u="none" strike="noStrike" cap="none" dirty="0">
              <a:solidFill>
                <a:schemeClr val="accent5">
                  <a:lumMod val="50000"/>
                </a:schemeClr>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52" name="Google Shape;52;p1"/>
          <p:cNvSpPr/>
          <p:nvPr/>
        </p:nvSpPr>
        <p:spPr>
          <a:xfrm>
            <a:off x="972018" y="12434889"/>
            <a:ext cx="78469" cy="703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800"/>
              <a:buFont typeface="Gill Sans" panose="020B0704020202020204"/>
              <a:buNone/>
            </a:pPr>
            <a:endParaRPr sz="10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53;p1"/>
          <p:cNvSpPr txBox="1"/>
          <p:nvPr/>
        </p:nvSpPr>
        <p:spPr>
          <a:xfrm>
            <a:off x="629118" y="184684"/>
            <a:ext cx="7924800" cy="12592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00" b="1" dirty="0">
                <a:solidFill>
                  <a:schemeClr val="dk1"/>
                </a:solidFill>
                <a:latin typeface="Times New Roman" panose="02020603050405020304" pitchFamily="18" charset="0"/>
                <a:ea typeface="Arial" panose="020B0604020202020204"/>
                <a:cs typeface="Times New Roman" panose="02020603050405020304" pitchFamily="18" charset="0"/>
                <a:sym typeface="Arial" panose="020B0604020202020204"/>
              </a:rPr>
              <a:t>BỘ GIÁO DỤC VÀ ĐÀO TẠO</a:t>
            </a:r>
            <a:endParaRPr sz="19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900" b="1" dirty="0">
                <a:solidFill>
                  <a:schemeClr val="dk1"/>
                </a:solidFill>
                <a:latin typeface="Times New Roman" panose="02020603050405020304" pitchFamily="18" charset="0"/>
                <a:ea typeface="Arial" panose="020B0604020202020204"/>
                <a:cs typeface="Times New Roman" panose="02020603050405020304" pitchFamily="18" charset="0"/>
                <a:sym typeface="Arial" panose="020B0604020202020204"/>
              </a:rPr>
              <a:t>TRƯỜNG ĐẠI HỌC SƯ PHẠM KỸ THUẬT TP. HỒ CHÍ MINH</a:t>
            </a:r>
            <a:endParaRPr sz="19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900" b="1" dirty="0">
                <a:solidFill>
                  <a:schemeClr val="dk1"/>
                </a:solidFill>
                <a:latin typeface="Times New Roman" panose="02020603050405020304" pitchFamily="18" charset="0"/>
                <a:ea typeface="Arial" panose="020B0604020202020204"/>
                <a:cs typeface="Times New Roman" panose="02020603050405020304" pitchFamily="18" charset="0"/>
                <a:sym typeface="Arial" panose="020B0604020202020204"/>
              </a:rPr>
              <a:t>KHOA ĐIỆN – ĐIỆN TỬ</a:t>
            </a:r>
            <a:endParaRPr sz="19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900" b="1" dirty="0">
                <a:solidFill>
                  <a:schemeClr val="dk1"/>
                </a:solidFill>
                <a:latin typeface="Times New Roman" panose="02020603050405020304" pitchFamily="18" charset="0"/>
                <a:ea typeface="Arial" panose="020B0604020202020204"/>
                <a:cs typeface="Times New Roman" panose="02020603050405020304" pitchFamily="18" charset="0"/>
                <a:sym typeface="Arial" panose="020B0604020202020204"/>
              </a:rPr>
              <a:t>BỘ MÔN ĐIỆN TỬ CÔNG NGHIỆP-Y SINH</a:t>
            </a:r>
            <a:endParaRPr lang="en-US" sz="1900" b="1" dirty="0">
              <a:solidFill>
                <a:schemeClr val="dk1"/>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54" name="Google Shape;54;p1"/>
          <p:cNvSpPr txBox="1"/>
          <p:nvPr/>
        </p:nvSpPr>
        <p:spPr>
          <a:xfrm>
            <a:off x="972018" y="1640777"/>
            <a:ext cx="7239000" cy="4591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BÁO CÁO ĐỒ ÁN TỐT NGHIỆP</a:t>
            </a:r>
            <a:endParaRPr dirty="0">
              <a:latin typeface="Times New Roman" panose="02020603050405020304" pitchFamily="18" charset="0"/>
              <a:cs typeface="Times New Roman" panose="02020603050405020304" pitchFamily="18" charset="0"/>
            </a:endParaRPr>
          </a:p>
        </p:txBody>
      </p:sp>
      <p:sp>
        <p:nvSpPr>
          <p:cNvPr id="55" name="Google Shape;55;p1"/>
          <p:cNvSpPr txBox="1"/>
          <p:nvPr/>
        </p:nvSpPr>
        <p:spPr>
          <a:xfrm>
            <a:off x="3825240" y="3616960"/>
            <a:ext cx="5160645" cy="1197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GVHD: ThS. Võ Đức Dũng</a:t>
            </a:r>
            <a:endParaRPr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marR="0" lvl="0" indent="0" algn="l" rtl="0">
              <a:spcBef>
                <a:spcPts val="0"/>
              </a:spcBef>
              <a:spcAft>
                <a:spcPts val="0"/>
              </a:spcAft>
              <a:buNone/>
            </a:pPr>
            <a:r>
              <a:rPr lang="en-US"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SVTH : Nguyễn Phi Hùng Kiệt    MSSV:20161218</a:t>
            </a:r>
            <a:endParaRPr lang="en-US"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marR="0" lvl="0" indent="0" algn="l" rtl="0">
              <a:spcBef>
                <a:spcPts val="0"/>
              </a:spcBef>
              <a:spcAft>
                <a:spcPts val="0"/>
              </a:spcAft>
              <a:buNone/>
            </a:pPr>
            <a:r>
              <a:rPr lang="en-US"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rPr>
              <a:t>              Lê Hoài Lâm                    MSSV: 20161220</a:t>
            </a:r>
            <a:endParaRPr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marR="0" lvl="0" indent="0" algn="l" rtl="0">
              <a:spcBef>
                <a:spcPts val="0"/>
              </a:spcBef>
              <a:spcAft>
                <a:spcPts val="0"/>
              </a:spcAft>
              <a:buNone/>
            </a:pPr>
            <a:endParaRPr b="1"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56" name="Google Shape;56;p1" descr="http://sdh.hcmute.edu.vn/Resources/ImagesPortal/Khoa/K_logo.jpg"/>
          <p:cNvPicPr preferRelativeResize="0"/>
          <p:nvPr/>
        </p:nvPicPr>
        <p:blipFill rotWithShape="1">
          <a:blip r:embed="rId1"/>
          <a:srcRect/>
          <a:stretch>
            <a:fillRect/>
          </a:stretch>
        </p:blipFill>
        <p:spPr>
          <a:xfrm>
            <a:off x="62865" y="131445"/>
            <a:ext cx="899795" cy="950595"/>
          </a:xfrm>
          <a:prstGeom prst="rect">
            <a:avLst/>
          </a:prstGeom>
          <a:noFill/>
          <a:ln>
            <a:noFill/>
          </a:ln>
        </p:spPr>
      </p:pic>
      <p:pic>
        <p:nvPicPr>
          <p:cNvPr id="58" name="Google Shape;58;p1"/>
          <p:cNvPicPr preferRelativeResize="0"/>
          <p:nvPr/>
        </p:nvPicPr>
        <p:blipFill rotWithShape="1">
          <a:blip r:embed="rId2"/>
          <a:srcRect/>
          <a:stretch>
            <a:fillRect/>
          </a:stretch>
        </p:blipFill>
        <p:spPr>
          <a:xfrm>
            <a:off x="8211185" y="184785"/>
            <a:ext cx="840105" cy="973455"/>
          </a:xfrm>
          <a:prstGeom prst="rect">
            <a:avLst/>
          </a:prstGeom>
          <a:solidFill>
            <a:schemeClr val="lt1"/>
          </a:solidFill>
          <a:ln>
            <a:noFill/>
          </a:ln>
        </p:spPr>
      </p:pic>
      <p:sp>
        <p:nvSpPr>
          <p:cNvPr id="2" name="Text Box 1"/>
          <p:cNvSpPr txBox="1"/>
          <p:nvPr/>
        </p:nvSpPr>
        <p:spPr>
          <a:xfrm>
            <a:off x="3982085" y="2101215"/>
            <a:ext cx="1536700" cy="337185"/>
          </a:xfrm>
          <a:prstGeom prst="rect">
            <a:avLst/>
          </a:prstGeom>
          <a:noFill/>
        </p:spPr>
        <p:txBody>
          <a:bodyPr wrap="square" rtlCol="0">
            <a:spAutoFit/>
          </a:bodyPr>
          <a:lstStyle/>
          <a:p>
            <a:r>
              <a:rPr lang="en-US" sz="1600" b="1" u="sng">
                <a:solidFill>
                  <a:srgbClr val="FF0000"/>
                </a:solidFill>
                <a:latin typeface="Times New Roman" panose="02020603050405020304" pitchFamily="18" charset="0"/>
                <a:cs typeface="Times New Roman" panose="02020603050405020304" pitchFamily="18" charset="0"/>
              </a:rPr>
              <a:t>ĐỀ TÀI</a:t>
            </a:r>
            <a:endParaRPr lang="en-US" sz="1600" b="1" u="sng">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71500" y="108585"/>
            <a:ext cx="8186420"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 THIẾT KẾ VÀ THI CÔNG</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84" name="Google Shape;84;p3"/>
          <p:cNvSpPr txBox="1"/>
          <p:nvPr/>
        </p:nvSpPr>
        <p:spPr>
          <a:xfrm>
            <a:off x="571184" y="639125"/>
            <a:ext cx="6546797" cy="45910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6.</a:t>
            </a:r>
            <a:r>
              <a:rPr lang="en-US" sz="2400" b="1" dirty="0">
                <a:solidFill>
                  <a:srgbClr val="FF0000"/>
                </a:solidFill>
                <a:latin typeface="Times New Roman" panose="02020603050405020304" pitchFamily="18" charset="0"/>
                <a:cs typeface="Times New Roman" panose="02020603050405020304" pitchFamily="18" charset="0"/>
              </a:rPr>
              <a:t> Khối module L298N</a:t>
            </a:r>
            <a:endParaRPr sz="2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225425" y="1336040"/>
            <a:ext cx="2606675" cy="2671445"/>
          </a:xfrm>
          <a:prstGeom prst="rect">
            <a:avLst/>
          </a:prstGeom>
        </p:spPr>
      </p:pic>
      <p:sp>
        <p:nvSpPr>
          <p:cNvPr id="2" name="Text Box 1"/>
          <p:cNvSpPr txBox="1"/>
          <p:nvPr/>
        </p:nvSpPr>
        <p:spPr>
          <a:xfrm>
            <a:off x="5669915" y="1217930"/>
            <a:ext cx="1230630" cy="368300"/>
          </a:xfrm>
          <a:prstGeom prst="rect">
            <a:avLst/>
          </a:prstGeom>
          <a:noFill/>
        </p:spPr>
        <p:txBody>
          <a:bodyPr wrap="none" rtlCol="0" anchor="t">
            <a:spAutoFit/>
          </a:bodyPr>
          <a:p>
            <a:r>
              <a:rPr lang="en-US" b="1" u="sng">
                <a:latin typeface="Times New Roman" panose="02020603050405020304" pitchFamily="18" charset="0"/>
                <a:cs typeface="Times New Roman" panose="02020603050405020304" pitchFamily="18" charset="0"/>
                <a:sym typeface="+mn-ea"/>
              </a:rPr>
              <a:t>Chú thích:</a:t>
            </a:r>
            <a:endParaRPr lang="en-US"/>
          </a:p>
        </p:txBody>
      </p:sp>
      <p:sp>
        <p:nvSpPr>
          <p:cNvPr id="4" name="Rectangles 3"/>
          <p:cNvSpPr/>
          <p:nvPr/>
        </p:nvSpPr>
        <p:spPr>
          <a:xfrm>
            <a:off x="5775960" y="1645285"/>
            <a:ext cx="3134995" cy="185547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775960" y="1645285"/>
            <a:ext cx="3134995" cy="1753235"/>
          </a:xfrm>
          <a:prstGeom prst="rect">
            <a:avLst/>
          </a:prstGeom>
          <a:noFill/>
        </p:spPr>
        <p:txBody>
          <a:bodyPr wrap="square" rtlCol="0">
            <a:spAutoFit/>
          </a:bodyPr>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Điện áp cung cấp: 12V.</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Dòng tiêu thụ: 36mA.</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Chân OUT1, OUT2 kết nối với chân 32 và 34 của khối trung tâm.</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Công suất tiêu thụ: 432mW </a:t>
            </a:r>
            <a:endParaRPr lang="en-US">
              <a:latin typeface="Times New Roman" panose="02020603050405020304" pitchFamily="18" charset="0"/>
              <a:cs typeface="Times New Roman" panose="02020603050405020304" pitchFamily="18" charset="0"/>
            </a:endParaRPr>
          </a:p>
        </p:txBody>
      </p:sp>
      <p:pic>
        <p:nvPicPr>
          <p:cNvPr id="7" name="Picture 7"/>
          <p:cNvPicPr>
            <a:picLocks noChangeAspect="1"/>
          </p:cNvPicPr>
          <p:nvPr/>
        </p:nvPicPr>
        <p:blipFill>
          <a:blip r:embed="rId2"/>
          <a:stretch>
            <a:fillRect/>
          </a:stretch>
        </p:blipFill>
        <p:spPr>
          <a:xfrm>
            <a:off x="3028950" y="1567815"/>
            <a:ext cx="2588260" cy="2207260"/>
          </a:xfrm>
          <a:prstGeom prst="rect">
            <a:avLst/>
          </a:prstGeom>
          <a:noFill/>
          <a:ln>
            <a:noFill/>
          </a:ln>
        </p:spPr>
      </p:pic>
      <p:sp>
        <p:nvSpPr>
          <p:cNvPr id="5" name="Text Box 4"/>
          <p:cNvSpPr txBox="1"/>
          <p:nvPr/>
        </p:nvSpPr>
        <p:spPr>
          <a:xfrm>
            <a:off x="3183890" y="3726180"/>
            <a:ext cx="2278380" cy="368300"/>
          </a:xfrm>
          <a:prstGeom prst="rect">
            <a:avLst/>
          </a:prstGeom>
          <a:noFill/>
        </p:spPr>
        <p:txBody>
          <a:bodyPr wrap="none" rtlCol="0" anchor="t">
            <a:spAutoFit/>
          </a:bodyPr>
          <a:p>
            <a:r>
              <a:rPr lang="en-US">
                <a:latin typeface="Times New Roman" panose="02020603050405020304" pitchFamily="18" charset="0"/>
                <a:cs typeface="Times New Roman" panose="02020603050405020304" pitchFamily="18" charset="0"/>
                <a:sym typeface="+mn-ea"/>
              </a:rPr>
              <a:t>Sơ đồ nguyên lý L298</a:t>
            </a:r>
            <a:r>
              <a:rPr lang="en-US" b="1">
                <a:latin typeface="Times New Roman" panose="02020603050405020304" pitchFamily="18" charset="0"/>
                <a:cs typeface="Times New Roman" panose="02020603050405020304" pitchFamily="18" charset="0"/>
                <a:sym typeface="+mn-ea"/>
              </a:rPr>
              <a:t>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86740" y="62865"/>
            <a:ext cx="8091170"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 THIẾT KẾ VÀ THI CÔNG</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84" name="Google Shape;84;p3"/>
          <p:cNvSpPr txBox="1"/>
          <p:nvPr/>
        </p:nvSpPr>
        <p:spPr>
          <a:xfrm>
            <a:off x="586424" y="598485"/>
            <a:ext cx="6546797" cy="45910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7.</a:t>
            </a:r>
            <a:r>
              <a:rPr lang="en-US" sz="2400" b="1" dirty="0">
                <a:solidFill>
                  <a:srgbClr val="FF0000"/>
                </a:solidFill>
                <a:latin typeface="Times New Roman" panose="02020603050405020304" pitchFamily="18" charset="0"/>
                <a:cs typeface="Times New Roman" panose="02020603050405020304" pitchFamily="18" charset="0"/>
              </a:rPr>
              <a:t> Khối hiển thị và điều khiển</a:t>
            </a:r>
            <a:endParaRPr sz="2400" b="1" dirty="0">
              <a:latin typeface="Times New Roman" panose="02020603050405020304" pitchFamily="18" charset="0"/>
              <a:cs typeface="Times New Roman" panose="02020603050405020304" pitchFamily="18" charset="0"/>
            </a:endParaRPr>
          </a:p>
        </p:txBody>
      </p:sp>
      <p:sp>
        <p:nvSpPr>
          <p:cNvPr id="3" name="Rectangles 2"/>
          <p:cNvSpPr/>
          <p:nvPr/>
        </p:nvSpPr>
        <p:spPr>
          <a:xfrm>
            <a:off x="586740" y="1557655"/>
            <a:ext cx="3124200" cy="304101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586740" y="1123315"/>
            <a:ext cx="1230630" cy="368300"/>
          </a:xfrm>
          <a:prstGeom prst="rect">
            <a:avLst/>
          </a:prstGeom>
          <a:noFill/>
        </p:spPr>
        <p:txBody>
          <a:bodyPr wrap="none" rtlCol="0" anchor="t">
            <a:spAutoFit/>
          </a:bodyPr>
          <a:p>
            <a:r>
              <a:rPr lang="en-US" b="1" u="sng">
                <a:latin typeface="Times New Roman" panose="02020603050405020304" pitchFamily="18" charset="0"/>
                <a:cs typeface="Times New Roman" panose="02020603050405020304" pitchFamily="18" charset="0"/>
                <a:sym typeface="+mn-ea"/>
              </a:rPr>
              <a:t>Chú thích:</a:t>
            </a:r>
            <a:endParaRPr lang="en-US"/>
          </a:p>
        </p:txBody>
      </p:sp>
      <p:sp>
        <p:nvSpPr>
          <p:cNvPr id="7" name="Text Box 6"/>
          <p:cNvSpPr txBox="1"/>
          <p:nvPr/>
        </p:nvSpPr>
        <p:spPr>
          <a:xfrm>
            <a:off x="586740" y="1557655"/>
            <a:ext cx="3124200" cy="3138170"/>
          </a:xfrm>
          <a:prstGeom prst="rect">
            <a:avLst/>
          </a:prstGeom>
          <a:noFill/>
        </p:spPr>
        <p:txBody>
          <a:bodyPr wrap="square" rtlCol="0">
            <a:spAutoFit/>
          </a:bodyPr>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Kích thước 3.5 inch.</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Cảm ứng điện trở.</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Điện áp hoạt động 5VDC.</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Giao tiếp UART.</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Có thẻ nhớ lưu trữ và xử lý hình ảnh.</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RAM 8 byte.</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Dòng điện tiêu thụ: 500mA.</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Công suất tiêu thụ:</a:t>
            </a:r>
            <a:endParaRPr lang="en-US">
              <a:latin typeface="Times New Roman" panose="02020603050405020304" pitchFamily="18" charset="0"/>
              <a:cs typeface="Times New Roman" panose="02020603050405020304" pitchFamily="18" charset="0"/>
            </a:endParaRPr>
          </a:p>
          <a:p>
            <a:pPr indent="0">
              <a:buFont typeface="Wingdings" panose="05000000000000000000" charset="0"/>
              <a:buNone/>
            </a:pPr>
            <a:r>
              <a:rPr lang="en-US" b="1">
                <a:latin typeface="Times New Roman" panose="02020603050405020304" pitchFamily="18" charset="0"/>
                <a:cs typeface="Times New Roman" panose="02020603050405020304" pitchFamily="18" charset="0"/>
                <a:sym typeface="+mn-ea"/>
              </a:rPr>
              <a:t>   P = UxI = 5x500 =2500mW</a:t>
            </a:r>
            <a:endParaRPr lang="en-US" b="1">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4569460" y="1480185"/>
            <a:ext cx="3788410" cy="31184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86740" y="62865"/>
            <a:ext cx="8075930"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 THIẾT KẾ VÀ THI CÔNG</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84" name="Google Shape;84;p3"/>
          <p:cNvSpPr txBox="1"/>
          <p:nvPr/>
        </p:nvSpPr>
        <p:spPr>
          <a:xfrm>
            <a:off x="586424" y="598485"/>
            <a:ext cx="6546797" cy="45910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8.</a:t>
            </a:r>
            <a:r>
              <a:rPr lang="en-US" sz="2400" b="1" dirty="0">
                <a:solidFill>
                  <a:srgbClr val="FF0000"/>
                </a:solidFill>
                <a:latin typeface="Times New Roman" panose="02020603050405020304" pitchFamily="18" charset="0"/>
                <a:cs typeface="Times New Roman" panose="02020603050405020304" pitchFamily="18" charset="0"/>
              </a:rPr>
              <a:t> Khối cảm biến</a:t>
            </a:r>
            <a:endParaRPr sz="2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224155" y="1187450"/>
            <a:ext cx="1738630" cy="1931035"/>
          </a:xfrm>
          <a:prstGeom prst="rect">
            <a:avLst/>
          </a:prstGeom>
        </p:spPr>
      </p:pic>
      <p:pic>
        <p:nvPicPr>
          <p:cNvPr id="4" name="Picture 3"/>
          <p:cNvPicPr>
            <a:picLocks noChangeAspect="1"/>
          </p:cNvPicPr>
          <p:nvPr/>
        </p:nvPicPr>
        <p:blipFill>
          <a:blip r:embed="rId2"/>
          <a:stretch>
            <a:fillRect/>
          </a:stretch>
        </p:blipFill>
        <p:spPr>
          <a:xfrm>
            <a:off x="2058670" y="1188085"/>
            <a:ext cx="2009140" cy="2130425"/>
          </a:xfrm>
          <a:prstGeom prst="rect">
            <a:avLst/>
          </a:prstGeom>
        </p:spPr>
      </p:pic>
      <p:pic>
        <p:nvPicPr>
          <p:cNvPr id="5" name="Picture 4"/>
          <p:cNvPicPr>
            <a:picLocks noChangeAspect="1"/>
          </p:cNvPicPr>
          <p:nvPr/>
        </p:nvPicPr>
        <p:blipFill>
          <a:blip r:embed="rId3"/>
          <a:stretch>
            <a:fillRect/>
          </a:stretch>
        </p:blipFill>
        <p:spPr>
          <a:xfrm>
            <a:off x="4163695" y="1188085"/>
            <a:ext cx="2347595" cy="1991995"/>
          </a:xfrm>
          <a:prstGeom prst="rect">
            <a:avLst/>
          </a:prstGeom>
        </p:spPr>
      </p:pic>
      <p:sp>
        <p:nvSpPr>
          <p:cNvPr id="7" name="Rectangles 6"/>
          <p:cNvSpPr/>
          <p:nvPr/>
        </p:nvSpPr>
        <p:spPr>
          <a:xfrm>
            <a:off x="405765" y="3653790"/>
            <a:ext cx="4919345" cy="105029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Picture 1"/>
          <p:cNvPicPr>
            <a:picLocks noChangeAspect="1"/>
          </p:cNvPicPr>
          <p:nvPr/>
        </p:nvPicPr>
        <p:blipFill>
          <a:blip r:embed="rId4"/>
          <a:stretch>
            <a:fillRect/>
          </a:stretch>
        </p:blipFill>
        <p:spPr>
          <a:xfrm>
            <a:off x="6872605" y="1187450"/>
            <a:ext cx="1929765" cy="2068830"/>
          </a:xfrm>
          <a:prstGeom prst="rect">
            <a:avLst/>
          </a:prstGeom>
        </p:spPr>
      </p:pic>
      <p:sp>
        <p:nvSpPr>
          <p:cNvPr id="6" name="Text Box 5"/>
          <p:cNvSpPr txBox="1"/>
          <p:nvPr/>
        </p:nvSpPr>
        <p:spPr>
          <a:xfrm>
            <a:off x="165100" y="3282315"/>
            <a:ext cx="1630680" cy="337185"/>
          </a:xfrm>
          <a:prstGeom prst="rect">
            <a:avLst/>
          </a:prstGeom>
          <a:noFill/>
        </p:spPr>
        <p:txBody>
          <a:bodyPr wrap="none" rtlCol="0" anchor="t">
            <a:spAutoFit/>
          </a:bodyPr>
          <a:p>
            <a:r>
              <a:rPr lang="en-US" sz="1600">
                <a:latin typeface="Times New Roman" panose="02020603050405020304" pitchFamily="18" charset="0"/>
                <a:cs typeface="Times New Roman" panose="02020603050405020304" pitchFamily="18" charset="0"/>
              </a:rPr>
              <a:t>Cảm biến DHT11</a:t>
            </a:r>
            <a:endParaRPr lang="en-US" sz="1600">
              <a:latin typeface="Times New Roman" panose="02020603050405020304" pitchFamily="18" charset="0"/>
              <a:cs typeface="Times New Roman" panose="02020603050405020304" pitchFamily="18" charset="0"/>
            </a:endParaRPr>
          </a:p>
        </p:txBody>
      </p:sp>
      <p:sp>
        <p:nvSpPr>
          <p:cNvPr id="8" name="Text Box 7"/>
          <p:cNvSpPr txBox="1"/>
          <p:nvPr/>
        </p:nvSpPr>
        <p:spPr>
          <a:xfrm>
            <a:off x="2079625" y="3256280"/>
            <a:ext cx="1376045" cy="337185"/>
          </a:xfrm>
          <a:prstGeom prst="rect">
            <a:avLst/>
          </a:prstGeom>
          <a:noFill/>
        </p:spPr>
        <p:txBody>
          <a:bodyPr wrap="none" rtlCol="0" anchor="t">
            <a:spAutoFit/>
          </a:bodyPr>
          <a:p>
            <a:pPr algn="l"/>
            <a:r>
              <a:rPr lang="en-US" sz="1600">
                <a:latin typeface="Times New Roman" panose="02020603050405020304" pitchFamily="18" charset="0"/>
                <a:cs typeface="Times New Roman" panose="02020603050405020304" pitchFamily="18" charset="0"/>
                <a:sym typeface="+mn-ea"/>
              </a:rPr>
              <a:t>Cảm biến mưa</a:t>
            </a:r>
            <a:endParaRPr lang="en-US" sz="1600">
              <a:latin typeface="Times New Roman" panose="02020603050405020304" pitchFamily="18" charset="0"/>
              <a:cs typeface="Times New Roman" panose="02020603050405020304" pitchFamily="18" charset="0"/>
            </a:endParaRPr>
          </a:p>
        </p:txBody>
      </p:sp>
      <p:sp>
        <p:nvSpPr>
          <p:cNvPr id="9" name="Text Box 8"/>
          <p:cNvSpPr txBox="1"/>
          <p:nvPr/>
        </p:nvSpPr>
        <p:spPr>
          <a:xfrm>
            <a:off x="4030980" y="3256280"/>
            <a:ext cx="1819275" cy="337185"/>
          </a:xfrm>
          <a:prstGeom prst="rect">
            <a:avLst/>
          </a:prstGeom>
          <a:noFill/>
        </p:spPr>
        <p:txBody>
          <a:bodyPr wrap="none" rtlCol="0">
            <a:spAutoFit/>
          </a:bodyPr>
          <a:p>
            <a:pPr algn="l"/>
            <a:r>
              <a:rPr lang="en-US" sz="1600">
                <a:latin typeface="Times New Roman" panose="02020603050405020304" pitchFamily="18" charset="0"/>
                <a:cs typeface="Times New Roman" panose="02020603050405020304" pitchFamily="18" charset="0"/>
                <a:sym typeface="+mn-ea"/>
              </a:rPr>
              <a:t>Cảm biến độ ẩm đất</a:t>
            </a:r>
            <a:endParaRPr lang="en-US" sz="1600">
              <a:latin typeface="Times New Roman" panose="02020603050405020304" pitchFamily="18" charset="0"/>
              <a:cs typeface="Times New Roman" panose="02020603050405020304" pitchFamily="18" charset="0"/>
            </a:endParaRPr>
          </a:p>
        </p:txBody>
      </p:sp>
      <p:sp>
        <p:nvSpPr>
          <p:cNvPr id="10" name="Text Box 9"/>
          <p:cNvSpPr txBox="1"/>
          <p:nvPr/>
        </p:nvSpPr>
        <p:spPr>
          <a:xfrm>
            <a:off x="6704965" y="3258185"/>
            <a:ext cx="1514475" cy="337185"/>
          </a:xfrm>
          <a:prstGeom prst="rect">
            <a:avLst/>
          </a:prstGeom>
          <a:noFill/>
        </p:spPr>
        <p:txBody>
          <a:bodyPr wrap="none" rtlCol="0" anchor="t">
            <a:spAutoFit/>
          </a:bodyPr>
          <a:p>
            <a:pPr algn="l"/>
            <a:r>
              <a:rPr lang="en-US" sz="1600">
                <a:latin typeface="Times New Roman" panose="02020603050405020304" pitchFamily="18" charset="0"/>
                <a:cs typeface="Times New Roman" panose="02020603050405020304" pitchFamily="18" charset="0"/>
                <a:sym typeface="+mn-ea"/>
              </a:rPr>
              <a:t>Cảm biến quang</a:t>
            </a:r>
            <a:endParaRPr lang="en-US" sz="1600">
              <a:latin typeface="Times New Roman" panose="02020603050405020304" pitchFamily="18" charset="0"/>
              <a:cs typeface="Times New Roman" panose="02020603050405020304" pitchFamily="18" charset="0"/>
            </a:endParaRPr>
          </a:p>
        </p:txBody>
      </p:sp>
      <p:sp>
        <p:nvSpPr>
          <p:cNvPr id="11" name="Text Box 10"/>
          <p:cNvSpPr txBox="1"/>
          <p:nvPr/>
        </p:nvSpPr>
        <p:spPr>
          <a:xfrm>
            <a:off x="405765" y="3663315"/>
            <a:ext cx="4723765" cy="922020"/>
          </a:xfrm>
          <a:prstGeom prst="rect">
            <a:avLst/>
          </a:prstGeom>
          <a:noFill/>
        </p:spPr>
        <p:txBody>
          <a:bodyPr wrap="square" rtlCol="0">
            <a:spAutoFit/>
          </a:bodyPr>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Điện áp hoạt động: 5V.</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Công suất tiêu thụ: </a:t>
            </a:r>
            <a:endParaRPr lang="en-US">
              <a:latin typeface="Times New Roman" panose="02020603050405020304" pitchFamily="18" charset="0"/>
              <a:cs typeface="Times New Roman" panose="02020603050405020304" pitchFamily="18" charset="0"/>
            </a:endParaRPr>
          </a:p>
          <a:p>
            <a:pPr indent="0">
              <a:buFont typeface="Wingdings" panose="05000000000000000000" charset="0"/>
              <a:buNone/>
            </a:pP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sym typeface="+mn-ea"/>
              </a:rPr>
              <a:t>P = UxI = 5x(2.5 + 5 + 10 + 15) =162.5mW</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86740" y="6286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 THIẾT KẾ VÀ THI CÔNG</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84" name="Google Shape;84;p3"/>
          <p:cNvSpPr txBox="1"/>
          <p:nvPr/>
        </p:nvSpPr>
        <p:spPr>
          <a:xfrm>
            <a:off x="586424" y="588325"/>
            <a:ext cx="6546797" cy="45910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9.</a:t>
            </a:r>
            <a:r>
              <a:rPr lang="en-US" sz="2400" b="1" dirty="0">
                <a:solidFill>
                  <a:srgbClr val="FF0000"/>
                </a:solidFill>
                <a:latin typeface="Times New Roman" panose="02020603050405020304" pitchFamily="18" charset="0"/>
                <a:cs typeface="Times New Roman" panose="02020603050405020304" pitchFamily="18" charset="0"/>
              </a:rPr>
              <a:t> Khối nguồn cho hệ thống</a:t>
            </a:r>
            <a:endParaRPr sz="24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nvPicPr>
        <p:blipFill>
          <a:blip r:embed="rId1"/>
          <a:stretch>
            <a:fillRect/>
          </a:stretch>
        </p:blipFill>
        <p:spPr>
          <a:xfrm>
            <a:off x="1495425" y="1517650"/>
            <a:ext cx="4455160" cy="2970530"/>
          </a:xfrm>
          <a:prstGeom prst="rect">
            <a:avLst/>
          </a:prstGeom>
        </p:spPr>
      </p:pic>
      <p:sp>
        <p:nvSpPr>
          <p:cNvPr id="5" name="Rectangles 4"/>
          <p:cNvSpPr/>
          <p:nvPr/>
        </p:nvSpPr>
        <p:spPr>
          <a:xfrm>
            <a:off x="1655445" y="2849880"/>
            <a:ext cx="1592580" cy="1638300"/>
          </a:xfrm>
          <a:prstGeom prst="rect">
            <a:avLst/>
          </a:prstGeom>
          <a:noFill/>
          <a:ln w="1905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3408045" y="3066415"/>
            <a:ext cx="1196340" cy="1226820"/>
          </a:xfrm>
          <a:prstGeom prst="rect">
            <a:avLst/>
          </a:prstGeom>
          <a:noFill/>
          <a:ln w="1905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s 7"/>
          <p:cNvSpPr/>
          <p:nvPr/>
        </p:nvSpPr>
        <p:spPr>
          <a:xfrm>
            <a:off x="4853305" y="3055620"/>
            <a:ext cx="1196340" cy="1226820"/>
          </a:xfrm>
          <a:prstGeom prst="rect">
            <a:avLst/>
          </a:prstGeom>
          <a:noFill/>
          <a:ln w="1905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Bent-Up Arrow 8"/>
          <p:cNvSpPr/>
          <p:nvPr/>
        </p:nvSpPr>
        <p:spPr>
          <a:xfrm rot="5400000">
            <a:off x="4082415" y="4063365"/>
            <a:ext cx="541020" cy="100139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Bent-Up Arrow 10"/>
          <p:cNvSpPr/>
          <p:nvPr/>
        </p:nvSpPr>
        <p:spPr>
          <a:xfrm rot="16200000">
            <a:off x="1578610" y="2110105"/>
            <a:ext cx="975360" cy="50419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183515" y="1635760"/>
            <a:ext cx="1630680" cy="1090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4853940" y="4488180"/>
            <a:ext cx="1600200" cy="5899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191135" y="1635760"/>
            <a:ext cx="1623060" cy="829945"/>
          </a:xfrm>
          <a:prstGeom prst="rect">
            <a:avLst/>
          </a:prstGeom>
          <a:noFill/>
        </p:spPr>
        <p:txBody>
          <a:bodyPr wrap="square" rtlCol="0">
            <a:spAutoFit/>
          </a:bodyPr>
          <a:p>
            <a:pPr algn="ctr"/>
            <a:r>
              <a:rPr lang="en-US" sz="1600" b="1">
                <a:latin typeface="Times New Roman" panose="02020603050405020304" pitchFamily="18" charset="0"/>
                <a:cs typeface="Times New Roman" panose="02020603050405020304" pitchFamily="18" charset="0"/>
              </a:rPr>
              <a:t>Tấm pin năng lượng mặt trời poly 10W</a:t>
            </a:r>
            <a:endParaRPr lang="en-US" sz="1600" b="1">
              <a:latin typeface="Times New Roman" panose="02020603050405020304" pitchFamily="18" charset="0"/>
              <a:cs typeface="Times New Roman" panose="02020603050405020304" pitchFamily="18" charset="0"/>
            </a:endParaRPr>
          </a:p>
        </p:txBody>
      </p:sp>
      <p:sp>
        <p:nvSpPr>
          <p:cNvPr id="15" name="Text Box 14"/>
          <p:cNvSpPr txBox="1"/>
          <p:nvPr/>
        </p:nvSpPr>
        <p:spPr>
          <a:xfrm>
            <a:off x="4880610" y="4488180"/>
            <a:ext cx="1546860" cy="583565"/>
          </a:xfrm>
          <a:prstGeom prst="rect">
            <a:avLst/>
          </a:prstGeom>
          <a:noFill/>
        </p:spPr>
        <p:txBody>
          <a:bodyPr wrap="square" rtlCol="0">
            <a:spAutoFit/>
          </a:bodyPr>
          <a:p>
            <a:pPr algn="ctr"/>
            <a:r>
              <a:rPr lang="en-US" sz="1600" b="1">
                <a:latin typeface="Times New Roman" panose="02020603050405020304" pitchFamily="18" charset="0"/>
                <a:cs typeface="Times New Roman" panose="02020603050405020304" pitchFamily="18" charset="0"/>
              </a:rPr>
              <a:t>Bình ac-quy 12V-3.5Ah</a:t>
            </a:r>
            <a:endParaRPr lang="en-US" sz="1600" b="1">
              <a:latin typeface="Times New Roman" panose="02020603050405020304" pitchFamily="18" charset="0"/>
              <a:cs typeface="Times New Roman" panose="02020603050405020304" pitchFamily="18" charset="0"/>
            </a:endParaRPr>
          </a:p>
        </p:txBody>
      </p:sp>
      <p:sp>
        <p:nvSpPr>
          <p:cNvPr id="16" name="Right Arrow 15"/>
          <p:cNvSpPr/>
          <p:nvPr/>
        </p:nvSpPr>
        <p:spPr>
          <a:xfrm>
            <a:off x="6049645" y="3710940"/>
            <a:ext cx="694055"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6743700" y="3287395"/>
            <a:ext cx="2311400" cy="14217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6225540" y="1330960"/>
            <a:ext cx="2842260" cy="153162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6144895" y="949960"/>
            <a:ext cx="2030730" cy="368300"/>
          </a:xfrm>
          <a:prstGeom prst="rect">
            <a:avLst/>
          </a:prstGeom>
          <a:noFill/>
        </p:spPr>
        <p:txBody>
          <a:bodyPr wrap="none" rtlCol="0" anchor="t">
            <a:spAutoFit/>
          </a:bodyPr>
          <a:p>
            <a:r>
              <a:rPr lang="en-US" b="1" u="sng">
                <a:latin typeface="Times New Roman" panose="02020603050405020304" pitchFamily="18" charset="0"/>
                <a:cs typeface="Times New Roman" panose="02020603050405020304" pitchFamily="18" charset="0"/>
                <a:sym typeface="+mn-ea"/>
              </a:rPr>
              <a:t>Thông số kỹ thuât:</a:t>
            </a:r>
            <a:endParaRPr lang="en-US"/>
          </a:p>
        </p:txBody>
      </p:sp>
      <p:sp>
        <p:nvSpPr>
          <p:cNvPr id="20" name="Text Box 19"/>
          <p:cNvSpPr txBox="1"/>
          <p:nvPr/>
        </p:nvSpPr>
        <p:spPr>
          <a:xfrm>
            <a:off x="6766560" y="3310255"/>
            <a:ext cx="2370455" cy="1322070"/>
          </a:xfrm>
          <a:prstGeom prst="rect">
            <a:avLst/>
          </a:prstGeom>
          <a:noFill/>
        </p:spPr>
        <p:txBody>
          <a:bodyPr wrap="square" rtlCol="0">
            <a:spAutoFit/>
          </a:bodyPr>
          <a:p>
            <a:r>
              <a:rPr lang="en-US" sz="1600" b="1">
                <a:latin typeface="Times New Roman" panose="02020603050405020304" pitchFamily="18" charset="0"/>
                <a:cs typeface="Times New Roman" panose="02020603050405020304" pitchFamily="18" charset="0"/>
              </a:rPr>
              <a:t>Đầu ra 12V của bộ điều khiển. Sau đó được ổn định bằng IC LM2596 để cấp cho thiết bị 5V và thiết bị 12V</a:t>
            </a:r>
            <a:endParaRPr lang="en-US" sz="1600" b="1">
              <a:latin typeface="Times New Roman" panose="02020603050405020304" pitchFamily="18" charset="0"/>
              <a:cs typeface="Times New Roman" panose="02020603050405020304" pitchFamily="18" charset="0"/>
            </a:endParaRPr>
          </a:p>
        </p:txBody>
      </p:sp>
      <p:sp>
        <p:nvSpPr>
          <p:cNvPr id="22" name="Text Box 21"/>
          <p:cNvSpPr txBox="1"/>
          <p:nvPr/>
        </p:nvSpPr>
        <p:spPr>
          <a:xfrm>
            <a:off x="6210935" y="1314450"/>
            <a:ext cx="2857500" cy="1568450"/>
          </a:xfrm>
          <a:prstGeom prst="rect">
            <a:avLst/>
          </a:prstGeom>
          <a:noFill/>
        </p:spPr>
        <p:txBody>
          <a:bodyPr wrap="square" rtlCol="0">
            <a:spAutoFit/>
          </a:bodyPr>
          <a:p>
            <a:r>
              <a:rPr lang="en-US" sz="1600" b="1">
                <a:latin typeface="Times New Roman" panose="02020603050405020304" pitchFamily="18" charset="0"/>
                <a:cs typeface="Times New Roman" panose="02020603050405020304" pitchFamily="18" charset="0"/>
              </a:rPr>
              <a:t>Dòng nạp: 10A.</a:t>
            </a:r>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Dòng xả: 5A.</a:t>
            </a:r>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Nhiệt độ làm việc 0- 45 °C.</a:t>
            </a:r>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Có LCD hiển thị thông số.</a:t>
            </a:r>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Quá tải và bảo vệ ngắn mạch.</a:t>
            </a:r>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Sử dụng cho bình Acquy.</a:t>
            </a:r>
            <a:endParaRPr lang="en-US" sz="1600" b="1">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86740" y="62865"/>
            <a:ext cx="8304530"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 THIẾT KẾ VÀ THI CÔNG</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2" name="Google Shape;84;p3"/>
          <p:cNvSpPr txBox="1"/>
          <p:nvPr/>
        </p:nvSpPr>
        <p:spPr>
          <a:xfrm>
            <a:off x="586424" y="603565"/>
            <a:ext cx="6546797" cy="45910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10.</a:t>
            </a:r>
            <a:r>
              <a:rPr lang="en-US" sz="2400" b="1" dirty="0">
                <a:solidFill>
                  <a:srgbClr val="FF0000"/>
                </a:solidFill>
                <a:latin typeface="Times New Roman" panose="02020603050405020304" pitchFamily="18" charset="0"/>
                <a:cs typeface="Times New Roman" panose="02020603050405020304" pitchFamily="18" charset="0"/>
              </a:rPr>
              <a:t> Sơ đồ nguyên lý toàn mạch</a:t>
            </a:r>
            <a:endParaRPr sz="2400" b="1" dirty="0">
              <a:latin typeface="Times New Roman" panose="02020603050405020304" pitchFamily="18" charset="0"/>
              <a:cs typeface="Times New Roman" panose="02020603050405020304" pitchFamily="18" charset="0"/>
            </a:endParaRPr>
          </a:p>
        </p:txBody>
      </p:sp>
      <p:pic>
        <p:nvPicPr>
          <p:cNvPr id="3" name="Content Placeholder 2"/>
          <p:cNvPicPr>
            <a:picLocks noChangeAspect="1"/>
          </p:cNvPicPr>
          <p:nvPr/>
        </p:nvPicPr>
        <p:blipFill>
          <a:blip r:embed="rId1"/>
          <a:stretch>
            <a:fillRect/>
          </a:stretch>
        </p:blipFill>
        <p:spPr>
          <a:xfrm>
            <a:off x="586740" y="1062355"/>
            <a:ext cx="8304530" cy="40043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86740" y="6286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4" name="Google Shape;84;p3"/>
          <p:cNvSpPr txBox="1"/>
          <p:nvPr/>
        </p:nvSpPr>
        <p:spPr>
          <a:xfrm>
            <a:off x="586740" y="587375"/>
            <a:ext cx="4210050" cy="828675"/>
          </a:xfrm>
          <a:prstGeom prst="rect">
            <a:avLst/>
          </a:prstGeom>
          <a:noFill/>
          <a:ln>
            <a:noFill/>
          </a:ln>
        </p:spPr>
        <p:txBody>
          <a:bodyPr spcFirstLastPara="1" wrap="square" lIns="91425" tIns="45700" rIns="91425" bIns="45700" anchor="t" anchorCtr="0">
            <a:spAutoFit/>
          </a:bodyPr>
          <a:p>
            <a:pPr marR="0" indent="0" algn="l">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 Lưu đồ giải thuật chương               trình chính</a:t>
            </a:r>
            <a:endParaRPr sz="2400" b="1" dirty="0">
              <a:latin typeface="Times New Roman" panose="02020603050405020304" pitchFamily="18" charset="0"/>
              <a:cs typeface="Times New Roman" panose="02020603050405020304" pitchFamily="18" charset="0"/>
            </a:endParaRPr>
          </a:p>
        </p:txBody>
      </p:sp>
      <p:pic>
        <p:nvPicPr>
          <p:cNvPr id="3" name="Content Placeholder 2"/>
          <p:cNvPicPr>
            <a:picLocks noChangeAspect="1"/>
          </p:cNvPicPr>
          <p:nvPr>
            <p:ph idx="1"/>
          </p:nvPr>
        </p:nvPicPr>
        <p:blipFill>
          <a:blip r:embed="rId1"/>
          <a:stretch>
            <a:fillRect/>
          </a:stretch>
        </p:blipFill>
        <p:spPr>
          <a:xfrm>
            <a:off x="5724525" y="587375"/>
            <a:ext cx="2350770" cy="45554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86740" y="6286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5" name="Google Shape;84;p3"/>
          <p:cNvSpPr txBox="1"/>
          <p:nvPr/>
        </p:nvSpPr>
        <p:spPr>
          <a:xfrm>
            <a:off x="586740" y="598170"/>
            <a:ext cx="4108450" cy="82867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2. Lưu đồ giải thuật chương</a:t>
            </a:r>
            <a:endPar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    trình tự động</a:t>
            </a:r>
            <a:endParaRPr sz="2400" b="1"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ph idx="1"/>
          </p:nvPr>
        </p:nvPicPr>
        <p:blipFill>
          <a:blip r:embed="rId1"/>
          <a:stretch>
            <a:fillRect/>
          </a:stretch>
        </p:blipFill>
        <p:spPr>
          <a:xfrm>
            <a:off x="5474970" y="598170"/>
            <a:ext cx="2614295" cy="44869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86740" y="6286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4" name="Google Shape;84;p3"/>
          <p:cNvSpPr txBox="1"/>
          <p:nvPr/>
        </p:nvSpPr>
        <p:spPr>
          <a:xfrm>
            <a:off x="586740" y="582930"/>
            <a:ext cx="3971925" cy="82867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3. Lưu đồ giải thuật chương</a:t>
            </a:r>
            <a:endPar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    trình thủ công</a:t>
            </a:r>
            <a:endParaRPr sz="2400" b="1" dirty="0">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idx="1"/>
          </p:nvPr>
        </p:nvPicPr>
        <p:blipFill>
          <a:blip r:embed="rId1"/>
          <a:stretch>
            <a:fillRect/>
          </a:stretch>
        </p:blipFill>
        <p:spPr>
          <a:xfrm>
            <a:off x="5612765" y="582930"/>
            <a:ext cx="2445385" cy="45053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86740" y="6286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4" name="Google Shape;84;p3"/>
          <p:cNvSpPr txBox="1"/>
          <p:nvPr/>
        </p:nvSpPr>
        <p:spPr>
          <a:xfrm>
            <a:off x="586740" y="595630"/>
            <a:ext cx="7902575" cy="1197610"/>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4. Lưu đồ giải thuật chương trình</a:t>
            </a:r>
            <a:endPar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    giao tiếp giữa khối </a:t>
            </a:r>
            <a:endPar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    trung tâm và khối thu phát wifi</a:t>
            </a:r>
            <a:endParaRPr sz="2400" b="1" dirty="0">
              <a:latin typeface="Times New Roman" panose="02020603050405020304" pitchFamily="18" charset="0"/>
              <a:cs typeface="Times New Roman" panose="02020603050405020304" pitchFamily="18" charset="0"/>
            </a:endParaRPr>
          </a:p>
        </p:txBody>
      </p:sp>
      <p:pic>
        <p:nvPicPr>
          <p:cNvPr id="2" name="Content Placeholder 1"/>
          <p:cNvPicPr>
            <a:picLocks noChangeAspect="1"/>
          </p:cNvPicPr>
          <p:nvPr>
            <p:ph idx="1"/>
          </p:nvPr>
        </p:nvPicPr>
        <p:blipFill>
          <a:blip r:embed="rId1"/>
          <a:stretch>
            <a:fillRect/>
          </a:stretch>
        </p:blipFill>
        <p:spPr>
          <a:xfrm>
            <a:off x="5836285" y="595630"/>
            <a:ext cx="1695450" cy="45485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3;p5"/>
          <p:cNvSpPr txBox="1"/>
          <p:nvPr/>
        </p:nvSpPr>
        <p:spPr>
          <a:xfrm>
            <a:off x="586740" y="666750"/>
            <a:ext cx="5454015"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5. Thi công và bố trí linh kiện trên PCB</a:t>
            </a:r>
            <a:endParaRPr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3" name="Picture 22"/>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473710" y="1338580"/>
            <a:ext cx="2510790" cy="2901950"/>
          </a:xfrm>
          <a:prstGeom prst="rect">
            <a:avLst/>
          </a:prstGeom>
          <a:noFill/>
        </p:spPr>
      </p:pic>
      <p:pic>
        <p:nvPicPr>
          <p:cNvPr id="24" name="Picture 5"/>
          <p:cNvPicPr>
            <a:picLocks noGrp="1" noChangeAspect="1"/>
          </p:cNvPicPr>
          <p:nvPr>
            <p:ph sz="half" idx="2"/>
          </p:nvPr>
        </p:nvPicPr>
        <p:blipFill>
          <a:blip r:embed="rId2"/>
          <a:stretch>
            <a:fillRect/>
          </a:stretch>
        </p:blipFill>
        <p:spPr>
          <a:xfrm>
            <a:off x="3342640" y="1338580"/>
            <a:ext cx="2660650" cy="2864485"/>
          </a:xfrm>
          <a:prstGeom prst="rect">
            <a:avLst/>
          </a:prstGeom>
          <a:noFill/>
          <a:ln>
            <a:noFill/>
          </a:ln>
        </p:spPr>
      </p:pic>
      <p:graphicFrame>
        <p:nvGraphicFramePr>
          <p:cNvPr id="6" name="Table 5"/>
          <p:cNvGraphicFramePr/>
          <p:nvPr/>
        </p:nvGraphicFramePr>
        <p:xfrm>
          <a:off x="6602095" y="948055"/>
          <a:ext cx="2103755" cy="4006215"/>
        </p:xfrm>
        <a:graphic>
          <a:graphicData uri="http://schemas.openxmlformats.org/drawingml/2006/table">
            <a:tbl>
              <a:tblPr firstRow="1" bandRow="1">
                <a:tableStyleId>{5C22544A-7EE6-4342-B048-85BDC9FD1C3A}</a:tableStyleId>
              </a:tblPr>
              <a:tblGrid>
                <a:gridCol w="408305"/>
                <a:gridCol w="964565"/>
                <a:gridCol w="730885"/>
              </a:tblGrid>
              <a:tr h="426720">
                <a:tc>
                  <a:txBody>
                    <a:bodyPr/>
                    <a:lstStyle/>
                    <a:p>
                      <a:pPr>
                        <a:buNone/>
                      </a:pPr>
                      <a:r>
                        <a:rPr lang="en-US" sz="1100">
                          <a:latin typeface="Times New Roman" panose="02020603050405020304" pitchFamily="18" charset="0"/>
                          <a:cs typeface="Times New Roman" panose="02020603050405020304" pitchFamily="18" charset="0"/>
                        </a:rPr>
                        <a:t>Stt</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Tên linh kiện</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Số lượng</a:t>
                      </a:r>
                      <a:endParaRPr lang="en-US" sz="1100">
                        <a:latin typeface="Times New Roman" panose="02020603050405020304" pitchFamily="18" charset="0"/>
                        <a:cs typeface="Times New Roman" panose="02020603050405020304" pitchFamily="18" charset="0"/>
                      </a:endParaRPr>
                    </a:p>
                  </a:txBody>
                  <a:tcPr/>
                </a:tc>
              </a:tr>
              <a:tr h="426720">
                <a:tc>
                  <a:txBody>
                    <a:bodyPr/>
                    <a:lstStyle/>
                    <a:p>
                      <a:pPr>
                        <a:buNone/>
                      </a:pPr>
                      <a:r>
                        <a:rPr lang="en-US" sz="1100">
                          <a:latin typeface="Times New Roman" panose="02020603050405020304" pitchFamily="18" charset="0"/>
                          <a:cs typeface="Times New Roman" panose="02020603050405020304" pitchFamily="18" charset="0"/>
                        </a:rPr>
                        <a:t>1</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Arduino Mega 2560</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1</a:t>
                      </a:r>
                      <a:endParaRPr lang="en-US" sz="1100">
                        <a:latin typeface="Times New Roman" panose="02020603050405020304" pitchFamily="18" charset="0"/>
                        <a:cs typeface="Times New Roman" panose="02020603050405020304" pitchFamily="18" charset="0"/>
                      </a:endParaRPr>
                    </a:p>
                  </a:txBody>
                  <a:tcPr/>
                </a:tc>
              </a:tr>
              <a:tr h="267970">
                <a:tc>
                  <a:txBody>
                    <a:bodyPr/>
                    <a:lstStyle/>
                    <a:p>
                      <a:pPr>
                        <a:buNone/>
                      </a:pPr>
                      <a:r>
                        <a:rPr lang="en-US" sz="1100">
                          <a:latin typeface="Times New Roman" panose="02020603050405020304" pitchFamily="18" charset="0"/>
                          <a:cs typeface="Times New Roman" panose="02020603050405020304" pitchFamily="18" charset="0"/>
                        </a:rPr>
                        <a:t>2</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Esp32</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1</a:t>
                      </a:r>
                      <a:endParaRPr lang="en-US" sz="1100">
                        <a:latin typeface="Times New Roman" panose="02020603050405020304" pitchFamily="18" charset="0"/>
                        <a:cs typeface="Times New Roman" panose="02020603050405020304" pitchFamily="18" charset="0"/>
                      </a:endParaRPr>
                    </a:p>
                  </a:txBody>
                  <a:tcPr/>
                </a:tc>
              </a:tr>
              <a:tr h="267335">
                <a:tc>
                  <a:txBody>
                    <a:bodyPr/>
                    <a:lstStyle/>
                    <a:p>
                      <a:pPr>
                        <a:buNone/>
                      </a:pPr>
                      <a:r>
                        <a:rPr lang="en-US" sz="1100">
                          <a:latin typeface="Times New Roman" panose="02020603050405020304" pitchFamily="18" charset="0"/>
                          <a:cs typeface="Times New Roman" panose="02020603050405020304" pitchFamily="18" charset="0"/>
                        </a:rPr>
                        <a:t>3</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LM2596</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1</a:t>
                      </a:r>
                      <a:endParaRPr lang="en-US" sz="1100">
                        <a:latin typeface="Times New Roman" panose="02020603050405020304" pitchFamily="18" charset="0"/>
                        <a:cs typeface="Times New Roman" panose="02020603050405020304" pitchFamily="18" charset="0"/>
                      </a:endParaRPr>
                    </a:p>
                  </a:txBody>
                  <a:tcPr/>
                </a:tc>
              </a:tr>
              <a:tr h="267970">
                <a:tc>
                  <a:txBody>
                    <a:bodyPr/>
                    <a:lstStyle/>
                    <a:p>
                      <a:pPr>
                        <a:buNone/>
                      </a:pPr>
                      <a:r>
                        <a:rPr lang="en-US" sz="1100">
                          <a:latin typeface="Times New Roman" panose="02020603050405020304" pitchFamily="18" charset="0"/>
                          <a:cs typeface="Times New Roman" panose="02020603050405020304" pitchFamily="18" charset="0"/>
                        </a:rPr>
                        <a:t>4</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DHT11</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1</a:t>
                      </a:r>
                      <a:endParaRPr lang="en-US" sz="1100">
                        <a:latin typeface="Times New Roman" panose="02020603050405020304" pitchFamily="18" charset="0"/>
                        <a:cs typeface="Times New Roman" panose="02020603050405020304" pitchFamily="18" charset="0"/>
                      </a:endParaRPr>
                    </a:p>
                  </a:txBody>
                  <a:tcPr/>
                </a:tc>
              </a:tr>
              <a:tr h="426720">
                <a:tc>
                  <a:txBody>
                    <a:bodyPr/>
                    <a:lstStyle/>
                    <a:p>
                      <a:pPr>
                        <a:buNone/>
                      </a:pPr>
                      <a:r>
                        <a:rPr lang="en-US" sz="1100">
                          <a:latin typeface="Times New Roman" panose="02020603050405020304" pitchFamily="18" charset="0"/>
                          <a:cs typeface="Times New Roman" panose="02020603050405020304" pitchFamily="18" charset="0"/>
                        </a:rPr>
                        <a:t>5</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Cảm biến quang</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1</a:t>
                      </a:r>
                      <a:endParaRPr lang="en-US" sz="1100">
                        <a:latin typeface="Times New Roman" panose="02020603050405020304" pitchFamily="18" charset="0"/>
                        <a:cs typeface="Times New Roman" panose="02020603050405020304" pitchFamily="18" charset="0"/>
                      </a:endParaRPr>
                    </a:p>
                  </a:txBody>
                  <a:tcPr/>
                </a:tc>
              </a:tr>
              <a:tr h="426720">
                <a:tc>
                  <a:txBody>
                    <a:bodyPr/>
                    <a:lstStyle/>
                    <a:p>
                      <a:pPr>
                        <a:buNone/>
                      </a:pPr>
                      <a:r>
                        <a:rPr lang="en-US" sz="1100">
                          <a:latin typeface="Times New Roman" panose="02020603050405020304" pitchFamily="18" charset="0"/>
                          <a:cs typeface="Times New Roman" panose="02020603050405020304" pitchFamily="18" charset="0"/>
                        </a:rPr>
                        <a:t>6</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Cảm biến độ ẩm đất</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1</a:t>
                      </a:r>
                      <a:endParaRPr lang="en-US" sz="1100">
                        <a:latin typeface="Times New Roman" panose="02020603050405020304" pitchFamily="18" charset="0"/>
                        <a:cs typeface="Times New Roman" panose="02020603050405020304" pitchFamily="18" charset="0"/>
                      </a:endParaRPr>
                    </a:p>
                  </a:txBody>
                  <a:tcPr/>
                </a:tc>
              </a:tr>
              <a:tr h="426720">
                <a:tc>
                  <a:txBody>
                    <a:bodyPr/>
                    <a:lstStyle/>
                    <a:p>
                      <a:pPr>
                        <a:buNone/>
                      </a:pPr>
                      <a:r>
                        <a:rPr lang="en-US" sz="1100">
                          <a:latin typeface="Times New Roman" panose="02020603050405020304" pitchFamily="18" charset="0"/>
                          <a:cs typeface="Times New Roman" panose="02020603050405020304" pitchFamily="18" charset="0"/>
                        </a:rPr>
                        <a:t>7</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Cảm biến mưa</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1</a:t>
                      </a:r>
                      <a:endParaRPr lang="en-US" sz="1100">
                        <a:latin typeface="Times New Roman" panose="02020603050405020304" pitchFamily="18" charset="0"/>
                        <a:cs typeface="Times New Roman" panose="02020603050405020304" pitchFamily="18" charset="0"/>
                      </a:endParaRPr>
                    </a:p>
                  </a:txBody>
                  <a:tcPr/>
                </a:tc>
              </a:tr>
              <a:tr h="266700">
                <a:tc>
                  <a:txBody>
                    <a:bodyPr/>
                    <a:lstStyle/>
                    <a:p>
                      <a:pPr>
                        <a:buNone/>
                      </a:pPr>
                      <a:r>
                        <a:rPr lang="en-US" sz="1100">
                          <a:latin typeface="Times New Roman" panose="02020603050405020304" pitchFamily="18" charset="0"/>
                          <a:cs typeface="Times New Roman" panose="02020603050405020304" pitchFamily="18" charset="0"/>
                        </a:rPr>
                        <a:t>8</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Jack Dc</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1</a:t>
                      </a:r>
                      <a:endParaRPr lang="en-US" sz="1100">
                        <a:latin typeface="Times New Roman" panose="02020603050405020304" pitchFamily="18" charset="0"/>
                        <a:cs typeface="Times New Roman" panose="02020603050405020304" pitchFamily="18" charset="0"/>
                      </a:endParaRPr>
                    </a:p>
                  </a:txBody>
                  <a:tcPr/>
                </a:tc>
              </a:tr>
              <a:tr h="267970">
                <a:tc>
                  <a:txBody>
                    <a:bodyPr/>
                    <a:lstStyle/>
                    <a:p>
                      <a:pPr>
                        <a:buNone/>
                      </a:pPr>
                      <a:r>
                        <a:rPr lang="en-US" sz="1100">
                          <a:latin typeface="Times New Roman" panose="02020603050405020304" pitchFamily="18" charset="0"/>
                          <a:cs typeface="Times New Roman" panose="02020603050405020304" pitchFamily="18" charset="0"/>
                        </a:rPr>
                        <a:t>9</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Ds3231</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1</a:t>
                      </a:r>
                      <a:endParaRPr lang="en-US" sz="1100">
                        <a:latin typeface="Times New Roman" panose="02020603050405020304" pitchFamily="18" charset="0"/>
                        <a:cs typeface="Times New Roman" panose="02020603050405020304" pitchFamily="18" charset="0"/>
                      </a:endParaRPr>
                    </a:p>
                  </a:txBody>
                  <a:tcPr/>
                </a:tc>
              </a:tr>
              <a:tr h="267335">
                <a:tc>
                  <a:txBody>
                    <a:bodyPr/>
                    <a:lstStyle/>
                    <a:p>
                      <a:pPr>
                        <a:buNone/>
                      </a:pPr>
                      <a:r>
                        <a:rPr lang="en-US" sz="1100">
                          <a:latin typeface="Times New Roman" panose="02020603050405020304" pitchFamily="18" charset="0"/>
                          <a:cs typeface="Times New Roman" panose="02020603050405020304" pitchFamily="18" charset="0"/>
                        </a:rPr>
                        <a:t>10</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CTHT</a:t>
                      </a:r>
                      <a:endParaRPr lang="en-US" sz="1100">
                        <a:latin typeface="Times New Roman" panose="02020603050405020304" pitchFamily="18" charset="0"/>
                        <a:cs typeface="Times New Roman" panose="02020603050405020304" pitchFamily="18" charset="0"/>
                      </a:endParaRPr>
                    </a:p>
                  </a:txBody>
                  <a:tcPr/>
                </a:tc>
                <a:tc>
                  <a:txBody>
                    <a:bodyPr/>
                    <a:lstStyle/>
                    <a:p>
                      <a:pPr>
                        <a:buNone/>
                      </a:pPr>
                      <a:r>
                        <a:rPr lang="en-US" sz="1100">
                          <a:latin typeface="Times New Roman" panose="02020603050405020304" pitchFamily="18" charset="0"/>
                          <a:cs typeface="Times New Roman" panose="02020603050405020304" pitchFamily="18" charset="0"/>
                        </a:rPr>
                        <a:t>2</a:t>
                      </a:r>
                      <a:endParaRPr lang="en-US" sz="1100">
                        <a:latin typeface="Times New Roman" panose="02020603050405020304" pitchFamily="18" charset="0"/>
                        <a:cs typeface="Times New Roman" panose="02020603050405020304" pitchFamily="18" charset="0"/>
                      </a:endParaRPr>
                    </a:p>
                  </a:txBody>
                  <a:tcPr/>
                </a:tc>
              </a:tr>
              <a:tr h="267335">
                <a:tc>
                  <a:txBody>
                    <a:bodyPr/>
                    <a:p>
                      <a:pPr>
                        <a:buNone/>
                      </a:pPr>
                      <a:r>
                        <a:rPr lang="en-US" sz="1100">
                          <a:latin typeface="Times New Roman" panose="02020603050405020304" pitchFamily="18" charset="0"/>
                          <a:cs typeface="Times New Roman" panose="02020603050405020304" pitchFamily="18" charset="0"/>
                        </a:rPr>
                        <a:t>11</a:t>
                      </a:r>
                      <a:endParaRPr lang="en-US" sz="1100">
                        <a:latin typeface="Times New Roman" panose="02020603050405020304" pitchFamily="18" charset="0"/>
                        <a:cs typeface="Times New Roman" panose="02020603050405020304" pitchFamily="18" charset="0"/>
                      </a:endParaRPr>
                    </a:p>
                  </a:txBody>
                  <a:tcPr/>
                </a:tc>
                <a:tc>
                  <a:txBody>
                    <a:bodyPr/>
                    <a:p>
                      <a:pPr>
                        <a:buNone/>
                      </a:pPr>
                      <a:r>
                        <a:rPr lang="en-US" sz="1100">
                          <a:latin typeface="Times New Roman" panose="02020603050405020304" pitchFamily="18" charset="0"/>
                          <a:cs typeface="Times New Roman" panose="02020603050405020304" pitchFamily="18" charset="0"/>
                        </a:rPr>
                        <a:t>HMI 3.5 inch</a:t>
                      </a:r>
                      <a:endParaRPr lang="en-US" sz="1100">
                        <a:latin typeface="Times New Roman" panose="02020603050405020304" pitchFamily="18" charset="0"/>
                        <a:cs typeface="Times New Roman" panose="02020603050405020304" pitchFamily="18" charset="0"/>
                      </a:endParaRPr>
                    </a:p>
                  </a:txBody>
                  <a:tcPr/>
                </a:tc>
                <a:tc>
                  <a:txBody>
                    <a:bodyPr/>
                    <a:p>
                      <a:pPr>
                        <a:buNone/>
                      </a:pPr>
                      <a:r>
                        <a:rPr lang="en-US" sz="1100">
                          <a:latin typeface="Times New Roman" panose="02020603050405020304" pitchFamily="18" charset="0"/>
                          <a:cs typeface="Times New Roman" panose="02020603050405020304" pitchFamily="18" charset="0"/>
                        </a:rPr>
                        <a:t>1</a:t>
                      </a:r>
                      <a:endParaRPr lang="en-US" sz="1100">
                        <a:latin typeface="Times New Roman" panose="02020603050405020304" pitchFamily="18" charset="0"/>
                        <a:cs typeface="Times New Roman" panose="02020603050405020304" pitchFamily="18" charset="0"/>
                      </a:endParaRPr>
                    </a:p>
                  </a:txBody>
                  <a:tcPr/>
                </a:tc>
              </a:tr>
            </a:tbl>
          </a:graphicData>
        </a:graphic>
      </p:graphicFrame>
      <p:sp>
        <p:nvSpPr>
          <p:cNvPr id="7" name="Text Box 6"/>
          <p:cNvSpPr txBox="1"/>
          <p:nvPr/>
        </p:nvSpPr>
        <p:spPr>
          <a:xfrm>
            <a:off x="420370" y="4483735"/>
            <a:ext cx="2617470" cy="291465"/>
          </a:xfrm>
          <a:prstGeom prst="rect">
            <a:avLst/>
          </a:prstGeom>
          <a:noFill/>
        </p:spPr>
        <p:txBody>
          <a:bodyPr wrap="square" rtlCol="0">
            <a:spAutoFit/>
          </a:bodyPr>
          <a:lstStyle/>
          <a:p>
            <a:r>
              <a:rPr lang="en-US" sz="1300" b="1">
                <a:latin typeface="Times New Roman" panose="02020603050405020304" pitchFamily="18" charset="0"/>
                <a:cs typeface="Times New Roman" panose="02020603050405020304" pitchFamily="18" charset="0"/>
              </a:rPr>
              <a:t>Hình 5.1</a:t>
            </a:r>
            <a:r>
              <a:rPr lang="en-US" sz="1300">
                <a:latin typeface="Times New Roman" panose="02020603050405020304" pitchFamily="18" charset="0"/>
                <a:cs typeface="Times New Roman" panose="02020603050405020304" pitchFamily="18" charset="0"/>
              </a:rPr>
              <a:t>: Lớp phủ đồng mạch PCB</a:t>
            </a:r>
            <a:endParaRPr lang="en-US" sz="1300">
              <a:latin typeface="Times New Roman" panose="02020603050405020304" pitchFamily="18" charset="0"/>
              <a:cs typeface="Times New Roman" panose="02020603050405020304" pitchFamily="18" charset="0"/>
            </a:endParaRPr>
          </a:p>
        </p:txBody>
      </p:sp>
      <p:sp>
        <p:nvSpPr>
          <p:cNvPr id="8" name="Text Box 7"/>
          <p:cNvSpPr txBox="1"/>
          <p:nvPr/>
        </p:nvSpPr>
        <p:spPr>
          <a:xfrm>
            <a:off x="3268345" y="4483735"/>
            <a:ext cx="3008630" cy="291465"/>
          </a:xfrm>
          <a:prstGeom prst="rect">
            <a:avLst/>
          </a:prstGeom>
          <a:noFill/>
        </p:spPr>
        <p:txBody>
          <a:bodyPr wrap="square" rtlCol="0">
            <a:spAutoFit/>
          </a:bodyPr>
          <a:lstStyle/>
          <a:p>
            <a:r>
              <a:rPr lang="en-US" sz="1300" b="1">
                <a:latin typeface="Times New Roman" panose="02020603050405020304" pitchFamily="18" charset="0"/>
                <a:cs typeface="Times New Roman" panose="02020603050405020304" pitchFamily="18" charset="0"/>
              </a:rPr>
              <a:t>Hình 5.2</a:t>
            </a:r>
            <a:r>
              <a:rPr lang="en-US" sz="1300">
                <a:latin typeface="Times New Roman" panose="02020603050405020304" pitchFamily="18" charset="0"/>
                <a:cs typeface="Times New Roman" panose="02020603050405020304" pitchFamily="18" charset="0"/>
              </a:rPr>
              <a:t>: Bố trí linh kiện trên mạch PCB</a:t>
            </a:r>
            <a:endParaRPr lang="en-US" sz="1300">
              <a:latin typeface="Times New Roman" panose="02020603050405020304" pitchFamily="18" charset="0"/>
              <a:cs typeface="Times New Roman" panose="02020603050405020304" pitchFamily="18" charset="0"/>
            </a:endParaRPr>
          </a:p>
        </p:txBody>
      </p:sp>
      <p:sp>
        <p:nvSpPr>
          <p:cNvPr id="9" name="Text Box 8"/>
          <p:cNvSpPr txBox="1"/>
          <p:nvPr/>
        </p:nvSpPr>
        <p:spPr>
          <a:xfrm>
            <a:off x="6159500" y="666750"/>
            <a:ext cx="2857500" cy="291465"/>
          </a:xfrm>
          <a:prstGeom prst="rect">
            <a:avLst/>
          </a:prstGeom>
          <a:noFill/>
        </p:spPr>
        <p:txBody>
          <a:bodyPr wrap="square" rtlCol="0">
            <a:spAutoFit/>
          </a:bodyPr>
          <a:lstStyle/>
          <a:p>
            <a:r>
              <a:rPr lang="en-US" sz="1300" u="sng">
                <a:latin typeface="Times New Roman" panose="02020603050405020304" pitchFamily="18" charset="0"/>
                <a:cs typeface="Times New Roman" panose="02020603050405020304" pitchFamily="18" charset="0"/>
              </a:rPr>
              <a:t>Danh sách module và linh kiện sử dụng</a:t>
            </a:r>
            <a:endParaRPr lang="en-US" sz="1300" u="sng">
              <a:latin typeface="Times New Roman" panose="02020603050405020304" pitchFamily="18" charset="0"/>
              <a:cs typeface="Times New Roman" panose="02020603050405020304" pitchFamily="18" charset="0"/>
            </a:endParaRPr>
          </a:p>
        </p:txBody>
      </p:sp>
      <p:sp>
        <p:nvSpPr>
          <p:cNvPr id="11" name="Google Shape;86;p3"/>
          <p:cNvSpPr/>
          <p:nvPr/>
        </p:nvSpPr>
        <p:spPr>
          <a:xfrm>
            <a:off x="586740" y="6286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4" name="Text Box 13"/>
          <p:cNvSpPr txBox="1"/>
          <p:nvPr/>
        </p:nvSpPr>
        <p:spPr>
          <a:xfrm>
            <a:off x="4289425" y="2238375"/>
            <a:ext cx="229870" cy="368300"/>
          </a:xfrm>
          <a:prstGeom prst="rect">
            <a:avLst/>
          </a:prstGeom>
          <a:noFill/>
        </p:spPr>
        <p:txBody>
          <a:bodyPr wrap="square" rtlCol="0">
            <a:spAutoFit/>
          </a:bodyPr>
          <a:p>
            <a:r>
              <a:rPr lang="en-US" b="1">
                <a:solidFill>
                  <a:srgbClr val="FF0000"/>
                </a:solidFill>
                <a:latin typeface="Times New Roman" panose="02020603050405020304" pitchFamily="18" charset="0"/>
                <a:cs typeface="Times New Roman" panose="02020603050405020304" pitchFamily="18" charset="0"/>
              </a:rPr>
              <a:t>1</a:t>
            </a:r>
            <a:endParaRPr lang="en-US" b="1">
              <a:solidFill>
                <a:srgbClr val="FF0000"/>
              </a:solidFill>
              <a:latin typeface="Times New Roman" panose="02020603050405020304" pitchFamily="18" charset="0"/>
              <a:cs typeface="Times New Roman" panose="02020603050405020304" pitchFamily="18" charset="0"/>
            </a:endParaRPr>
          </a:p>
        </p:txBody>
      </p:sp>
      <p:sp>
        <p:nvSpPr>
          <p:cNvPr id="16" name="Text Box 15"/>
          <p:cNvSpPr txBox="1"/>
          <p:nvPr/>
        </p:nvSpPr>
        <p:spPr>
          <a:xfrm>
            <a:off x="5376545" y="3261360"/>
            <a:ext cx="316865" cy="368300"/>
          </a:xfrm>
          <a:prstGeom prst="rect">
            <a:avLst/>
          </a:prstGeom>
          <a:noFill/>
        </p:spPr>
        <p:txBody>
          <a:bodyPr wrap="square" rtlCol="0">
            <a:spAutoFit/>
          </a:bodyPr>
          <a:p>
            <a:r>
              <a:rPr lang="en-US" b="1">
                <a:solidFill>
                  <a:srgbClr val="FF0000"/>
                </a:solidFill>
                <a:latin typeface="Times New Roman" panose="02020603050405020304" pitchFamily="18" charset="0"/>
                <a:cs typeface="Times New Roman" panose="02020603050405020304" pitchFamily="18" charset="0"/>
              </a:rPr>
              <a:t>2</a:t>
            </a:r>
            <a:endParaRPr lang="en-US" b="1">
              <a:solidFill>
                <a:srgbClr val="FF0000"/>
              </a:solidFill>
              <a:latin typeface="Times New Roman" panose="02020603050405020304" pitchFamily="18" charset="0"/>
              <a:cs typeface="Times New Roman" panose="02020603050405020304" pitchFamily="18" charset="0"/>
            </a:endParaRPr>
          </a:p>
        </p:txBody>
      </p:sp>
      <p:sp>
        <p:nvSpPr>
          <p:cNvPr id="17" name="Text Box 16"/>
          <p:cNvSpPr txBox="1"/>
          <p:nvPr/>
        </p:nvSpPr>
        <p:spPr>
          <a:xfrm>
            <a:off x="5407025" y="2090420"/>
            <a:ext cx="307340" cy="368300"/>
          </a:xfrm>
          <a:prstGeom prst="rect">
            <a:avLst/>
          </a:prstGeom>
          <a:noFill/>
        </p:spPr>
        <p:txBody>
          <a:bodyPr wrap="square" rtlCol="0">
            <a:spAutoFit/>
          </a:bodyPr>
          <a:p>
            <a:r>
              <a:rPr lang="en-US" b="1">
                <a:solidFill>
                  <a:srgbClr val="FF0000"/>
                </a:solidFill>
                <a:latin typeface="Times New Roman" panose="02020603050405020304" pitchFamily="18" charset="0"/>
                <a:cs typeface="Times New Roman" panose="02020603050405020304" pitchFamily="18" charset="0"/>
              </a:rPr>
              <a:t>3</a:t>
            </a:r>
            <a:endParaRPr lang="en-US" b="1">
              <a:solidFill>
                <a:srgbClr val="FF0000"/>
              </a:solidFill>
              <a:latin typeface="Times New Roman" panose="02020603050405020304" pitchFamily="18" charset="0"/>
              <a:cs typeface="Times New Roman" panose="02020603050405020304" pitchFamily="18" charset="0"/>
            </a:endParaRPr>
          </a:p>
        </p:txBody>
      </p:sp>
      <p:sp>
        <p:nvSpPr>
          <p:cNvPr id="18" name="Text Box 17"/>
          <p:cNvSpPr txBox="1"/>
          <p:nvPr/>
        </p:nvSpPr>
        <p:spPr>
          <a:xfrm>
            <a:off x="3238500" y="2847340"/>
            <a:ext cx="276225" cy="368300"/>
          </a:xfrm>
          <a:prstGeom prst="rect">
            <a:avLst/>
          </a:prstGeom>
          <a:noFill/>
        </p:spPr>
        <p:txBody>
          <a:bodyPr wrap="square" rtlCol="0">
            <a:spAutoFit/>
          </a:bodyPr>
          <a:p>
            <a:r>
              <a:rPr lang="en-US" b="1">
                <a:solidFill>
                  <a:srgbClr val="FF0000"/>
                </a:solidFill>
                <a:latin typeface="Times New Roman" panose="02020603050405020304" pitchFamily="18" charset="0"/>
                <a:cs typeface="Times New Roman" panose="02020603050405020304" pitchFamily="18" charset="0"/>
              </a:rPr>
              <a:t>4</a:t>
            </a:r>
            <a:endParaRPr lang="en-US" b="1">
              <a:solidFill>
                <a:srgbClr val="FF0000"/>
              </a:solidFill>
              <a:latin typeface="Times New Roman" panose="02020603050405020304" pitchFamily="18" charset="0"/>
              <a:cs typeface="Times New Roman" panose="02020603050405020304" pitchFamily="18" charset="0"/>
            </a:endParaRPr>
          </a:p>
        </p:txBody>
      </p:sp>
      <p:sp>
        <p:nvSpPr>
          <p:cNvPr id="19" name="Text Box 18"/>
          <p:cNvSpPr txBox="1"/>
          <p:nvPr/>
        </p:nvSpPr>
        <p:spPr>
          <a:xfrm>
            <a:off x="3817620" y="4037965"/>
            <a:ext cx="245110" cy="368300"/>
          </a:xfrm>
          <a:prstGeom prst="rect">
            <a:avLst/>
          </a:prstGeom>
          <a:noFill/>
        </p:spPr>
        <p:txBody>
          <a:bodyPr wrap="square" rtlCol="0">
            <a:spAutoFit/>
          </a:bodyPr>
          <a:p>
            <a:r>
              <a:rPr lang="en-US" b="1">
                <a:solidFill>
                  <a:srgbClr val="FF0000"/>
                </a:solidFill>
                <a:latin typeface="Times New Roman" panose="02020603050405020304" pitchFamily="18" charset="0"/>
                <a:cs typeface="Times New Roman" panose="02020603050405020304" pitchFamily="18" charset="0"/>
              </a:rPr>
              <a:t>5</a:t>
            </a:r>
            <a:endParaRPr lang="en-US" b="1">
              <a:solidFill>
                <a:srgbClr val="FF0000"/>
              </a:solidFill>
              <a:latin typeface="Times New Roman" panose="02020603050405020304" pitchFamily="18" charset="0"/>
              <a:cs typeface="Times New Roman" panose="02020603050405020304" pitchFamily="18" charset="0"/>
            </a:endParaRPr>
          </a:p>
        </p:txBody>
      </p:sp>
      <p:sp>
        <p:nvSpPr>
          <p:cNvPr id="20" name="Text Box 19"/>
          <p:cNvSpPr txBox="1"/>
          <p:nvPr/>
        </p:nvSpPr>
        <p:spPr>
          <a:xfrm>
            <a:off x="3238500" y="1838960"/>
            <a:ext cx="260985" cy="368300"/>
          </a:xfrm>
          <a:prstGeom prst="rect">
            <a:avLst/>
          </a:prstGeom>
          <a:noFill/>
        </p:spPr>
        <p:txBody>
          <a:bodyPr wrap="square" rtlCol="0">
            <a:spAutoFit/>
          </a:bodyPr>
          <a:p>
            <a:r>
              <a:rPr lang="en-US" b="1">
                <a:solidFill>
                  <a:srgbClr val="FF0000"/>
                </a:solidFill>
                <a:latin typeface="Times New Roman" panose="02020603050405020304" pitchFamily="18" charset="0"/>
                <a:cs typeface="Times New Roman" panose="02020603050405020304" pitchFamily="18" charset="0"/>
              </a:rPr>
              <a:t>6</a:t>
            </a:r>
            <a:endParaRPr lang="en-US" b="1">
              <a:solidFill>
                <a:srgbClr val="FF0000"/>
              </a:solidFill>
              <a:latin typeface="Times New Roman" panose="02020603050405020304" pitchFamily="18" charset="0"/>
              <a:cs typeface="Times New Roman" panose="02020603050405020304" pitchFamily="18" charset="0"/>
            </a:endParaRPr>
          </a:p>
        </p:txBody>
      </p:sp>
      <p:sp>
        <p:nvSpPr>
          <p:cNvPr id="21" name="Text Box 20"/>
          <p:cNvSpPr txBox="1"/>
          <p:nvPr/>
        </p:nvSpPr>
        <p:spPr>
          <a:xfrm>
            <a:off x="4084955" y="4037965"/>
            <a:ext cx="204470" cy="368300"/>
          </a:xfrm>
          <a:prstGeom prst="rect">
            <a:avLst/>
          </a:prstGeom>
          <a:noFill/>
        </p:spPr>
        <p:txBody>
          <a:bodyPr wrap="square" rtlCol="0">
            <a:spAutoFit/>
          </a:bodyPr>
          <a:p>
            <a:r>
              <a:rPr lang="en-US" b="1">
                <a:solidFill>
                  <a:srgbClr val="FF0000"/>
                </a:solidFill>
                <a:latin typeface="Times New Roman" panose="02020603050405020304" pitchFamily="18" charset="0"/>
                <a:cs typeface="Times New Roman" panose="02020603050405020304" pitchFamily="18" charset="0"/>
              </a:rPr>
              <a:t>7</a:t>
            </a:r>
            <a:endParaRPr lang="en-US" b="1">
              <a:solidFill>
                <a:srgbClr val="FF0000"/>
              </a:solidFill>
              <a:latin typeface="Times New Roman" panose="02020603050405020304" pitchFamily="18" charset="0"/>
              <a:cs typeface="Times New Roman" panose="02020603050405020304" pitchFamily="18" charset="0"/>
            </a:endParaRPr>
          </a:p>
        </p:txBody>
      </p:sp>
      <p:sp>
        <p:nvSpPr>
          <p:cNvPr id="22" name="Rectangles 21"/>
          <p:cNvSpPr/>
          <p:nvPr/>
        </p:nvSpPr>
        <p:spPr>
          <a:xfrm>
            <a:off x="4338955" y="3813175"/>
            <a:ext cx="480695" cy="347980"/>
          </a:xfrm>
          <a:prstGeom prst="rect">
            <a:avLst/>
          </a:prstGeom>
          <a:noFill/>
          <a:ln w="19050" cmpd="sng">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4446905" y="4115435"/>
            <a:ext cx="433705" cy="368300"/>
          </a:xfrm>
          <a:prstGeom prst="rect">
            <a:avLst/>
          </a:prstGeom>
          <a:noFill/>
        </p:spPr>
        <p:txBody>
          <a:bodyPr wrap="square" rtlCol="0">
            <a:spAutoFit/>
          </a:bodyPr>
          <a:p>
            <a:r>
              <a:rPr lang="en-US" b="1">
                <a:solidFill>
                  <a:srgbClr val="FF0000"/>
                </a:solidFill>
                <a:latin typeface="Times New Roman" panose="02020603050405020304" pitchFamily="18" charset="0"/>
                <a:cs typeface="Times New Roman" panose="02020603050405020304" pitchFamily="18" charset="0"/>
              </a:rPr>
              <a:t>10</a:t>
            </a:r>
            <a:endParaRPr lang="en-US" b="1">
              <a:solidFill>
                <a:srgbClr val="FF0000"/>
              </a:solidFill>
              <a:latin typeface="Times New Roman" panose="02020603050405020304" pitchFamily="18" charset="0"/>
              <a:cs typeface="Times New Roman" panose="02020603050405020304" pitchFamily="18" charset="0"/>
            </a:endParaRPr>
          </a:p>
        </p:txBody>
      </p:sp>
      <p:sp>
        <p:nvSpPr>
          <p:cNvPr id="25" name="Text Box 24"/>
          <p:cNvSpPr txBox="1"/>
          <p:nvPr/>
        </p:nvSpPr>
        <p:spPr>
          <a:xfrm>
            <a:off x="5698490" y="1358900"/>
            <a:ext cx="342900" cy="368300"/>
          </a:xfrm>
          <a:prstGeom prst="rect">
            <a:avLst/>
          </a:prstGeom>
          <a:noFill/>
        </p:spPr>
        <p:txBody>
          <a:bodyPr wrap="square" rtlCol="0">
            <a:spAutoFit/>
          </a:bodyPr>
          <a:p>
            <a:r>
              <a:rPr lang="en-US" b="1">
                <a:solidFill>
                  <a:srgbClr val="FF0000"/>
                </a:solidFill>
                <a:latin typeface="Times New Roman" panose="02020603050405020304" pitchFamily="18" charset="0"/>
                <a:cs typeface="Times New Roman" panose="02020603050405020304" pitchFamily="18" charset="0"/>
              </a:rPr>
              <a:t>8</a:t>
            </a:r>
            <a:endParaRPr lang="en-US" b="1">
              <a:solidFill>
                <a:srgbClr val="FF0000"/>
              </a:solidFill>
              <a:latin typeface="Times New Roman" panose="02020603050405020304" pitchFamily="18" charset="0"/>
              <a:cs typeface="Times New Roman" panose="02020603050405020304" pitchFamily="18" charset="0"/>
            </a:endParaRPr>
          </a:p>
        </p:txBody>
      </p:sp>
      <p:sp>
        <p:nvSpPr>
          <p:cNvPr id="26" name="Text Box 25"/>
          <p:cNvSpPr txBox="1"/>
          <p:nvPr/>
        </p:nvSpPr>
        <p:spPr>
          <a:xfrm>
            <a:off x="3208020" y="3747135"/>
            <a:ext cx="291465" cy="368300"/>
          </a:xfrm>
          <a:prstGeom prst="rect">
            <a:avLst/>
          </a:prstGeom>
          <a:noFill/>
        </p:spPr>
        <p:txBody>
          <a:bodyPr wrap="square" rtlCol="0">
            <a:spAutoFit/>
          </a:bodyPr>
          <a:p>
            <a:r>
              <a:rPr lang="en-US" b="1">
                <a:solidFill>
                  <a:srgbClr val="FF0000"/>
                </a:solidFill>
                <a:latin typeface="Times New Roman" panose="02020603050405020304" pitchFamily="18" charset="0"/>
                <a:cs typeface="Times New Roman" panose="02020603050405020304" pitchFamily="18" charset="0"/>
              </a:rPr>
              <a:t>9</a:t>
            </a:r>
            <a:endParaRPr lang="en-US" b="1">
              <a:solidFill>
                <a:srgbClr val="FF0000"/>
              </a:solidFill>
              <a:latin typeface="Times New Roman" panose="02020603050405020304" pitchFamily="18" charset="0"/>
              <a:cs typeface="Times New Roman" panose="02020603050405020304" pitchFamily="18" charset="0"/>
            </a:endParaRPr>
          </a:p>
        </p:txBody>
      </p:sp>
      <p:sp>
        <p:nvSpPr>
          <p:cNvPr id="27" name="Text Box 26"/>
          <p:cNvSpPr txBox="1"/>
          <p:nvPr/>
        </p:nvSpPr>
        <p:spPr>
          <a:xfrm>
            <a:off x="3138805" y="3321685"/>
            <a:ext cx="429260" cy="368300"/>
          </a:xfrm>
          <a:prstGeom prst="rect">
            <a:avLst/>
          </a:prstGeom>
          <a:noFill/>
        </p:spPr>
        <p:txBody>
          <a:bodyPr wrap="square" rtlCol="0">
            <a:spAutoFit/>
          </a:bodyPr>
          <a:p>
            <a:r>
              <a:rPr lang="en-US" b="1">
                <a:solidFill>
                  <a:srgbClr val="FF0000"/>
                </a:solidFill>
                <a:latin typeface="Times New Roman" panose="02020603050405020304" pitchFamily="18" charset="0"/>
                <a:cs typeface="Times New Roman" panose="02020603050405020304" pitchFamily="18" charset="0"/>
              </a:rPr>
              <a:t>11</a:t>
            </a:r>
            <a:endParaRPr lang="en-US" b="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2560" y="147637"/>
            <a:ext cx="8819313" cy="4995863"/>
          </a:xfrm>
          <a:prstGeom prst="rect">
            <a:avLst/>
          </a:prstGeom>
          <a:gradFill>
            <a:gsLst>
              <a:gs pos="69000">
                <a:schemeClr val="tx2"/>
              </a:gs>
              <a:gs pos="1000">
                <a:schemeClr val="tx2"/>
              </a:gs>
              <a:gs pos="69000">
                <a:schemeClr val="accent1">
                  <a:lumMod val="45000"/>
                  <a:lumOff val="55000"/>
                </a:schemeClr>
              </a:gs>
              <a:gs pos="100000">
                <a:schemeClr val="accent1">
                  <a:lumMod val="45000"/>
                  <a:lumOff val="55000"/>
                </a:schemeClr>
              </a:gs>
              <a:gs pos="100000">
                <a:schemeClr val="tx1"/>
              </a:gs>
            </a:gsLst>
            <a:path path="circle">
              <a:fillToRect l="50000" t="50000" r="50000" b="50000"/>
            </a:path>
          </a:gradFill>
          <a:ln>
            <a:noFill/>
          </a:ln>
          <a:effectLst>
            <a:glow rad="1384300">
              <a:schemeClr val="accent1">
                <a:lumMod val="20000"/>
                <a:lumOff val="80000"/>
                <a:alpha val="4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10" name="Straight Connector 9"/>
          <p:cNvCxnSpPr/>
          <p:nvPr/>
        </p:nvCxnSpPr>
        <p:spPr>
          <a:xfrm>
            <a:off x="2577465" y="1858010"/>
            <a:ext cx="12065" cy="14268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09852" y="2372359"/>
            <a:ext cx="1680972" cy="398780"/>
          </a:xfrm>
          <a:prstGeom prst="rect">
            <a:avLst/>
          </a:prstGeom>
          <a:noFill/>
        </p:spPr>
        <p:txBody>
          <a:bodyPr wrap="square" rtlCol="0">
            <a:spAutoFit/>
          </a:bodyPr>
          <a:lstStyle/>
          <a:p>
            <a:pPr defTabSz="685800">
              <a:defRPr/>
            </a:pPr>
            <a:r>
              <a:rPr lang="en-US" sz="2000" b="1" dirty="0">
                <a:solidFill>
                  <a:prstClr val="whit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NỘI DUNG</a:t>
            </a:r>
            <a:endParaRPr lang="en-US" sz="2000" b="1" dirty="0">
              <a:solidFill>
                <a:prstClr val="whit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TextBox 11"/>
          <p:cNvSpPr txBox="1"/>
          <p:nvPr/>
        </p:nvSpPr>
        <p:spPr>
          <a:xfrm>
            <a:off x="2589530" y="1787525"/>
            <a:ext cx="5587365" cy="1568450"/>
          </a:xfrm>
          <a:prstGeom prst="rect">
            <a:avLst/>
          </a:prstGeom>
          <a:noFill/>
        </p:spPr>
        <p:txBody>
          <a:bodyPr wrap="square" rtlCol="0">
            <a:spAutoFit/>
          </a:bodyPr>
          <a:lstStyle/>
          <a:p>
            <a:pPr indent="0" algn="just" defTabSz="685800">
              <a:buFont typeface="Arial" panose="020B0604020202020204" pitchFamily="34" charset="0"/>
              <a:buNone/>
              <a:defRPr/>
            </a:pPr>
            <a:r>
              <a:rPr lang="en-US" sz="2400" dirty="0">
                <a:solidFill>
                  <a:prstClr val="whit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MỤC TIÊU </a:t>
            </a:r>
            <a:endParaRPr lang="en-US" sz="2400" dirty="0">
              <a:solidFill>
                <a:prstClr val="whit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indent="0" algn="just" defTabSz="685800">
              <a:buFont typeface="Arial" panose="020B0604020202020204" pitchFamily="34" charset="0"/>
              <a:buNone/>
              <a:defRPr/>
            </a:pPr>
            <a:r>
              <a:rPr lang="en-US" altLang="ko-KR"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THIẾT KẾ VÀ THI CÔNG</a:t>
            </a:r>
            <a:endParaRPr lang="en-US" altLang="ko-KR"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indent="0" algn="just" defTabSz="685800">
              <a:buFont typeface="Arial" panose="020B0604020202020204" pitchFamily="34" charset="0"/>
              <a:buNone/>
              <a:defRPr/>
            </a:pPr>
            <a:r>
              <a:rPr lang="en-US" sz="2400" dirty="0">
                <a:solidFill>
                  <a:prstClr val="whit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   KẾT QUẢ THỰC HIỆN</a:t>
            </a:r>
            <a:endParaRPr lang="en-US" sz="2400" dirty="0">
              <a:solidFill>
                <a:prstClr val="whit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indent="0" algn="just" defTabSz="685800">
              <a:buFont typeface="Arial" panose="020B0604020202020204" pitchFamily="34" charset="0"/>
              <a:buNone/>
              <a:defRPr/>
            </a:pPr>
            <a:r>
              <a:rPr lang="en-US" sz="2400" dirty="0">
                <a:solidFill>
                  <a:prstClr val="whit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   KẾT LUẬN - HƯỚNG PHÁT TRIỂN</a:t>
            </a:r>
            <a:endParaRPr lang="en-US" sz="2400" dirty="0">
              <a:solidFill>
                <a:prstClr val="whit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defTabSz="685800">
              <a:defRPr/>
            </a:pPr>
            <a:fld id="{F295E2CA-B27E-4F56-BFC3-38114A33892E}" type="slidenum">
              <a:rPr lang="en-US">
                <a:solidFill>
                  <a:prstClr val="black">
                    <a:tint val="75000"/>
                  </a:prstClr>
                </a:solidFill>
                <a:latin typeface="Calibri" panose="020F0502020204030204"/>
              </a:rPr>
            </a:fld>
            <a:endParaRPr lang="en-US">
              <a:solidFill>
                <a:prstClr val="black">
                  <a:tint val="75000"/>
                </a:prstClr>
              </a:solidFill>
              <a:latin typeface="Calibri" panose="020F0502020204030204"/>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Horizontal)">
                                      <p:cBhvr>
                                        <p:cTn id="11" dur="500"/>
                                        <p:tgtEl>
                                          <p:spTgt spid="10"/>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p:bldP spid="1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Google Shape;103;p5"/>
          <p:cNvSpPr txBox="1"/>
          <p:nvPr/>
        </p:nvSpPr>
        <p:spPr>
          <a:xfrm>
            <a:off x="591820" y="666750"/>
            <a:ext cx="7867015" cy="45910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6. Hình ảnh thực tế phần cứng đã thi công trên board PCB</a:t>
            </a:r>
            <a:endParaRPr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1" name="Google Shape;86;p3"/>
          <p:cNvSpPr/>
          <p:nvPr/>
        </p:nvSpPr>
        <p:spPr>
          <a:xfrm>
            <a:off x="591820" y="6286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13" name="Content Placeholder 12"/>
          <p:cNvPicPr>
            <a:picLocks noChangeAspect="1"/>
          </p:cNvPicPr>
          <p:nvPr>
            <p:ph sz="half" idx="1"/>
          </p:nvPr>
        </p:nvPicPr>
        <p:blipFill>
          <a:blip r:embed="rId1"/>
          <a:stretch>
            <a:fillRect/>
          </a:stretch>
        </p:blipFill>
        <p:spPr>
          <a:xfrm>
            <a:off x="1483995" y="1252855"/>
            <a:ext cx="6613525" cy="3381375"/>
          </a:xfrm>
          <a:prstGeom prst="rect">
            <a:avLst/>
          </a:prstGeom>
        </p:spPr>
      </p:pic>
      <p:sp>
        <p:nvSpPr>
          <p:cNvPr id="15" name="Text Box 14"/>
          <p:cNvSpPr txBox="1"/>
          <p:nvPr/>
        </p:nvSpPr>
        <p:spPr>
          <a:xfrm>
            <a:off x="2611755" y="4634230"/>
            <a:ext cx="4015105" cy="368300"/>
          </a:xfrm>
          <a:prstGeom prst="rect">
            <a:avLst/>
          </a:prstGeom>
          <a:noFill/>
        </p:spPr>
        <p:txBody>
          <a:bodyPr wrap="none" rtlCol="0" anchor="t">
            <a:spAutoFit/>
          </a:bodyPr>
          <a:p>
            <a:r>
              <a:rPr lang="en-US" b="1">
                <a:latin typeface="Times New Roman" panose="02020603050405020304" pitchFamily="18" charset="0"/>
                <a:cs typeface="Times New Roman" panose="02020603050405020304" pitchFamily="18" charset="0"/>
                <a:sym typeface="+mn-ea"/>
              </a:rPr>
              <a:t>Hình 5.3</a:t>
            </a:r>
            <a:r>
              <a:rPr lang="en-US">
                <a:latin typeface="Times New Roman" panose="02020603050405020304" pitchFamily="18" charset="0"/>
                <a:cs typeface="Times New Roman" panose="02020603050405020304" pitchFamily="18" charset="0"/>
                <a:sym typeface="+mn-ea"/>
              </a:rPr>
              <a:t>: Các thiết bị được gắn lên board</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Google Shape;103;p5"/>
          <p:cNvSpPr txBox="1"/>
          <p:nvPr/>
        </p:nvSpPr>
        <p:spPr>
          <a:xfrm>
            <a:off x="591820" y="666750"/>
            <a:ext cx="7867015" cy="45910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7. Tủ điện đựng board mạch PCB </a:t>
            </a:r>
            <a:endParaRPr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1" name="Google Shape;86;p3"/>
          <p:cNvSpPr/>
          <p:nvPr/>
        </p:nvSpPr>
        <p:spPr>
          <a:xfrm>
            <a:off x="591820" y="6286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5" name="Text Box 14"/>
          <p:cNvSpPr txBox="1"/>
          <p:nvPr/>
        </p:nvSpPr>
        <p:spPr>
          <a:xfrm>
            <a:off x="55245" y="4471035"/>
            <a:ext cx="2816860" cy="337185"/>
          </a:xfrm>
          <a:prstGeom prst="rect">
            <a:avLst/>
          </a:prstGeom>
          <a:noFill/>
        </p:spPr>
        <p:txBody>
          <a:bodyPr wrap="square" rtlCol="0" anchor="t">
            <a:spAutoFit/>
          </a:bodyPr>
          <a:p>
            <a:pPr algn="ctr"/>
            <a:r>
              <a:rPr lang="en-US" sz="1600" b="1">
                <a:latin typeface="Times New Roman" panose="02020603050405020304" pitchFamily="18" charset="0"/>
                <a:cs typeface="Times New Roman" panose="02020603050405020304" pitchFamily="18" charset="0"/>
                <a:sym typeface="+mn-ea"/>
              </a:rPr>
              <a:t>Hình 5.4</a:t>
            </a:r>
            <a:r>
              <a:rPr lang="en-US" sz="1600">
                <a:latin typeface="Times New Roman" panose="02020603050405020304" pitchFamily="18" charset="0"/>
                <a:cs typeface="Times New Roman" panose="02020603050405020304" pitchFamily="18" charset="0"/>
                <a:sym typeface="+mn-ea"/>
              </a:rPr>
              <a:t>: Tủ điện thiết kế</a:t>
            </a:r>
            <a:endParaRPr lang="en-US" sz="1600"/>
          </a:p>
        </p:txBody>
      </p:sp>
      <p:pic>
        <p:nvPicPr>
          <p:cNvPr id="7" name="Content Placeholder 6"/>
          <p:cNvPicPr>
            <a:picLocks noChangeAspect="1"/>
          </p:cNvPicPr>
          <p:nvPr>
            <p:ph sz="half" idx="1"/>
          </p:nvPr>
        </p:nvPicPr>
        <p:blipFill>
          <a:blip r:embed="rId1"/>
          <a:stretch>
            <a:fillRect/>
          </a:stretch>
        </p:blipFill>
        <p:spPr>
          <a:xfrm>
            <a:off x="541020" y="1407160"/>
            <a:ext cx="2762885" cy="2853055"/>
          </a:xfrm>
          <a:prstGeom prst="rect">
            <a:avLst/>
          </a:prstGeom>
        </p:spPr>
      </p:pic>
      <p:pic>
        <p:nvPicPr>
          <p:cNvPr id="8" name="Content Placeholder 7"/>
          <p:cNvPicPr>
            <a:picLocks noGrp="1" noChangeAspect="1"/>
          </p:cNvPicPr>
          <p:nvPr>
            <p:ph sz="half" idx="2"/>
          </p:nvPr>
        </p:nvPicPr>
        <p:blipFill>
          <a:blip r:embed="rId2"/>
          <a:stretch>
            <a:fillRect/>
          </a:stretch>
        </p:blipFill>
        <p:spPr>
          <a:xfrm>
            <a:off x="6442710" y="1736725"/>
            <a:ext cx="2334260" cy="2520315"/>
          </a:xfrm>
          <a:prstGeom prst="rect">
            <a:avLst/>
          </a:prstGeom>
        </p:spPr>
      </p:pic>
      <p:sp>
        <p:nvSpPr>
          <p:cNvPr id="10" name="Text Box 9"/>
          <p:cNvSpPr txBox="1"/>
          <p:nvPr/>
        </p:nvSpPr>
        <p:spPr>
          <a:xfrm>
            <a:off x="6109335" y="4471035"/>
            <a:ext cx="3001645" cy="337185"/>
          </a:xfrm>
          <a:prstGeom prst="rect">
            <a:avLst/>
          </a:prstGeom>
          <a:noFill/>
        </p:spPr>
        <p:txBody>
          <a:bodyPr wrap="none" rtlCol="0" anchor="t">
            <a:spAutoFit/>
          </a:bodyPr>
          <a:p>
            <a:r>
              <a:rPr lang="en-US" sz="1600" b="1">
                <a:latin typeface="Times New Roman" panose="02020603050405020304" pitchFamily="18" charset="0"/>
                <a:cs typeface="Times New Roman" panose="02020603050405020304" pitchFamily="18" charset="0"/>
                <a:sym typeface="+mn-ea"/>
              </a:rPr>
              <a:t>Hình 5.6</a:t>
            </a:r>
            <a:r>
              <a:rPr lang="en-US" sz="1600">
                <a:latin typeface="Times New Roman" panose="02020603050405020304" pitchFamily="18" charset="0"/>
                <a:cs typeface="Times New Roman" panose="02020603050405020304" pitchFamily="18" charset="0"/>
                <a:sym typeface="+mn-ea"/>
              </a:rPr>
              <a:t>: Tủ điện sau khi thi công</a:t>
            </a:r>
            <a:endParaRPr lang="en-US" sz="1600"/>
          </a:p>
        </p:txBody>
      </p:sp>
      <p:sp>
        <p:nvSpPr>
          <p:cNvPr id="3" name="Text Box 2"/>
          <p:cNvSpPr txBox="1"/>
          <p:nvPr/>
        </p:nvSpPr>
        <p:spPr>
          <a:xfrm>
            <a:off x="3444240" y="4471035"/>
            <a:ext cx="2665095" cy="337185"/>
          </a:xfrm>
          <a:prstGeom prst="rect">
            <a:avLst/>
          </a:prstGeom>
          <a:noFill/>
        </p:spPr>
        <p:txBody>
          <a:bodyPr wrap="square" rtlCol="0" anchor="t">
            <a:spAutoFit/>
          </a:bodyPr>
          <a:p>
            <a:pPr algn="ctr"/>
            <a:r>
              <a:rPr lang="en-US" sz="1600" b="1">
                <a:latin typeface="Times New Roman" panose="02020603050405020304" pitchFamily="18" charset="0"/>
                <a:cs typeface="Times New Roman" panose="02020603050405020304" pitchFamily="18" charset="0"/>
                <a:sym typeface="+mn-ea"/>
              </a:rPr>
              <a:t>Hình 5.5: </a:t>
            </a:r>
            <a:r>
              <a:rPr lang="en-US" sz="1600">
                <a:latin typeface="Times New Roman" panose="02020603050405020304" pitchFamily="18" charset="0"/>
                <a:cs typeface="Times New Roman" panose="02020603050405020304" pitchFamily="18" charset="0"/>
                <a:sym typeface="+mn-ea"/>
              </a:rPr>
              <a:t>Bên trong tụ điện</a:t>
            </a:r>
            <a:endParaRPr lang="en-US" sz="1600">
              <a:latin typeface="Times New Roman" panose="02020603050405020304" pitchFamily="18" charset="0"/>
              <a:cs typeface="Times New Roman" panose="02020603050405020304" pitchFamily="18" charset="0"/>
              <a:sym typeface="+mn-ea"/>
            </a:endParaRPr>
          </a:p>
        </p:txBody>
      </p:sp>
      <p:pic>
        <p:nvPicPr>
          <p:cNvPr id="4" name="Picture 3"/>
          <p:cNvPicPr>
            <a:picLocks noChangeAspect="1"/>
          </p:cNvPicPr>
          <p:nvPr/>
        </p:nvPicPr>
        <p:blipFill>
          <a:blip r:embed="rId3"/>
          <a:stretch>
            <a:fillRect/>
          </a:stretch>
        </p:blipFill>
        <p:spPr>
          <a:xfrm>
            <a:off x="3521075" y="1698625"/>
            <a:ext cx="2354580" cy="252285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Google Shape;103;p5"/>
          <p:cNvSpPr txBox="1"/>
          <p:nvPr/>
        </p:nvSpPr>
        <p:spPr>
          <a:xfrm>
            <a:off x="591820" y="666750"/>
            <a:ext cx="7867015" cy="45910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8. Giao diện App Blynk trên điện thoại</a:t>
            </a:r>
            <a:endParaRPr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1" name="Google Shape;86;p3"/>
          <p:cNvSpPr/>
          <p:nvPr/>
        </p:nvSpPr>
        <p:spPr>
          <a:xfrm>
            <a:off x="591820" y="6286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7" name="Content Placeholder 6"/>
          <p:cNvPicPr>
            <a:picLocks noChangeAspect="1"/>
          </p:cNvPicPr>
          <p:nvPr>
            <p:ph sz="half" idx="1"/>
          </p:nvPr>
        </p:nvPicPr>
        <p:blipFill>
          <a:blip r:embed="rId1"/>
          <a:stretch>
            <a:fillRect/>
          </a:stretch>
        </p:blipFill>
        <p:spPr>
          <a:xfrm>
            <a:off x="1991995" y="1252855"/>
            <a:ext cx="1920875" cy="3263900"/>
          </a:xfrm>
          <a:prstGeom prst="rect">
            <a:avLst/>
          </a:prstGeom>
        </p:spPr>
      </p:pic>
      <p:pic>
        <p:nvPicPr>
          <p:cNvPr id="9" name="Content Placeholder 8"/>
          <p:cNvPicPr>
            <a:picLocks noChangeAspect="1"/>
          </p:cNvPicPr>
          <p:nvPr>
            <p:ph sz="half" idx="2"/>
          </p:nvPr>
        </p:nvPicPr>
        <p:blipFill>
          <a:blip r:embed="rId2"/>
          <a:stretch>
            <a:fillRect/>
          </a:stretch>
        </p:blipFill>
        <p:spPr>
          <a:xfrm>
            <a:off x="5147945" y="1252855"/>
            <a:ext cx="2031365" cy="3270250"/>
          </a:xfrm>
          <a:prstGeom prst="rect">
            <a:avLst/>
          </a:prstGeom>
        </p:spPr>
      </p:pic>
      <p:sp>
        <p:nvSpPr>
          <p:cNvPr id="12" name="Text Box 11"/>
          <p:cNvSpPr txBox="1"/>
          <p:nvPr/>
        </p:nvSpPr>
        <p:spPr>
          <a:xfrm>
            <a:off x="930910" y="4523105"/>
            <a:ext cx="3053080" cy="368300"/>
          </a:xfrm>
          <a:prstGeom prst="rect">
            <a:avLst/>
          </a:prstGeom>
          <a:noFill/>
        </p:spPr>
        <p:txBody>
          <a:bodyPr wrap="none" rtlCol="0" anchor="t">
            <a:spAutoFit/>
          </a:bodyPr>
          <a:p>
            <a:pPr algn="l"/>
            <a:r>
              <a:rPr lang="en-US" b="1">
                <a:latin typeface="Times New Roman" panose="02020603050405020304" pitchFamily="18" charset="0"/>
                <a:cs typeface="Times New Roman" panose="02020603050405020304" pitchFamily="18" charset="0"/>
                <a:sym typeface="+mn-ea"/>
              </a:rPr>
              <a:t>Hình 5.6</a:t>
            </a:r>
            <a:r>
              <a:rPr lang="en-US">
                <a:latin typeface="Times New Roman" panose="02020603050405020304" pitchFamily="18" charset="0"/>
                <a:cs typeface="Times New Roman" panose="02020603050405020304" pitchFamily="18" charset="0"/>
                <a:sym typeface="+mn-ea"/>
              </a:rPr>
              <a:t>: Giao diện điều khiển</a:t>
            </a:r>
            <a:endParaRPr lang="en-US"/>
          </a:p>
        </p:txBody>
      </p:sp>
      <p:sp>
        <p:nvSpPr>
          <p:cNvPr id="14" name="Text Box 13"/>
          <p:cNvSpPr txBox="1"/>
          <p:nvPr/>
        </p:nvSpPr>
        <p:spPr>
          <a:xfrm>
            <a:off x="4500245" y="4523105"/>
            <a:ext cx="3599180" cy="368300"/>
          </a:xfrm>
          <a:prstGeom prst="rect">
            <a:avLst/>
          </a:prstGeom>
          <a:noFill/>
        </p:spPr>
        <p:txBody>
          <a:bodyPr wrap="none" rtlCol="0" anchor="t">
            <a:spAutoFit/>
          </a:bodyPr>
          <a:p>
            <a:r>
              <a:rPr lang="en-US" b="1">
                <a:latin typeface="Times New Roman" panose="02020603050405020304" pitchFamily="18" charset="0"/>
                <a:cs typeface="Times New Roman" panose="02020603050405020304" pitchFamily="18" charset="0"/>
                <a:sym typeface="+mn-ea"/>
              </a:rPr>
              <a:t>Hình 5.7</a:t>
            </a:r>
            <a:r>
              <a:rPr lang="en-US">
                <a:latin typeface="Times New Roman" panose="02020603050405020304" pitchFamily="18" charset="0"/>
                <a:cs typeface="Times New Roman" panose="02020603050405020304" pitchFamily="18" charset="0"/>
                <a:sym typeface="+mn-ea"/>
              </a:rPr>
              <a:t>: Giao diện biểu đồ giám sát</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Google Shape;103;p5"/>
          <p:cNvSpPr txBox="1"/>
          <p:nvPr/>
        </p:nvSpPr>
        <p:spPr>
          <a:xfrm>
            <a:off x="591820" y="666750"/>
            <a:ext cx="7867015" cy="45910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9. Giao diện trên màn hình HMI</a:t>
            </a:r>
            <a:endParaRPr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1" name="Google Shape;86;p3"/>
          <p:cNvSpPr/>
          <p:nvPr/>
        </p:nvSpPr>
        <p:spPr>
          <a:xfrm>
            <a:off x="591820" y="62865"/>
            <a:ext cx="813879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12" name="Content Placeholder 11"/>
          <p:cNvPicPr>
            <a:picLocks noChangeAspect="1"/>
          </p:cNvPicPr>
          <p:nvPr>
            <p:ph sz="half" idx="1"/>
          </p:nvPr>
        </p:nvPicPr>
        <p:blipFill>
          <a:blip r:embed="rId1"/>
          <a:stretch>
            <a:fillRect/>
          </a:stretch>
        </p:blipFill>
        <p:spPr>
          <a:xfrm>
            <a:off x="3270250" y="1760855"/>
            <a:ext cx="2633980" cy="1792605"/>
          </a:xfrm>
          <a:prstGeom prst="rect">
            <a:avLst/>
          </a:prstGeom>
        </p:spPr>
      </p:pic>
      <p:pic>
        <p:nvPicPr>
          <p:cNvPr id="14" name="Content Placeholder 13"/>
          <p:cNvPicPr>
            <a:picLocks noChangeAspect="1"/>
          </p:cNvPicPr>
          <p:nvPr>
            <p:ph sz="half" idx="2"/>
          </p:nvPr>
        </p:nvPicPr>
        <p:blipFill>
          <a:blip r:embed="rId2"/>
          <a:stretch>
            <a:fillRect/>
          </a:stretch>
        </p:blipFill>
        <p:spPr>
          <a:xfrm>
            <a:off x="6167755" y="1753870"/>
            <a:ext cx="2656840" cy="1806575"/>
          </a:xfrm>
          <a:prstGeom prst="rect">
            <a:avLst/>
          </a:prstGeom>
        </p:spPr>
      </p:pic>
      <p:sp>
        <p:nvSpPr>
          <p:cNvPr id="15" name="Text Box 14"/>
          <p:cNvSpPr txBox="1"/>
          <p:nvPr/>
        </p:nvSpPr>
        <p:spPr>
          <a:xfrm>
            <a:off x="207010" y="3616960"/>
            <a:ext cx="2487930" cy="645160"/>
          </a:xfrm>
          <a:prstGeom prst="rect">
            <a:avLst/>
          </a:prstGeom>
          <a:noFill/>
        </p:spPr>
        <p:txBody>
          <a:bodyPr wrap="none" rtlCol="0" anchor="t">
            <a:spAutoFit/>
          </a:bodyPr>
          <a:p>
            <a:pPr algn="ctr"/>
            <a:r>
              <a:rPr lang="en-US" b="1">
                <a:latin typeface="Times New Roman" panose="02020603050405020304" pitchFamily="18" charset="0"/>
                <a:cs typeface="Times New Roman" panose="02020603050405020304" pitchFamily="18" charset="0"/>
                <a:sym typeface="+mn-ea"/>
              </a:rPr>
              <a:t>Hình 5.8</a:t>
            </a:r>
            <a:r>
              <a:rPr lang="en-US">
                <a:latin typeface="Times New Roman" panose="02020603050405020304" pitchFamily="18" charset="0"/>
                <a:cs typeface="Times New Roman" panose="02020603050405020304" pitchFamily="18" charset="0"/>
                <a:sym typeface="+mn-ea"/>
              </a:rPr>
              <a:t>: Giao diện màn</a:t>
            </a:r>
            <a:endParaRPr lang="en-US">
              <a:latin typeface="Times New Roman" panose="02020603050405020304" pitchFamily="18" charset="0"/>
              <a:cs typeface="Times New Roman" panose="02020603050405020304" pitchFamily="18" charset="0"/>
              <a:sym typeface="+mn-ea"/>
            </a:endParaRPr>
          </a:p>
          <a:p>
            <a:pPr algn="ctr"/>
            <a:r>
              <a:rPr lang="en-US">
                <a:latin typeface="Times New Roman" panose="02020603050405020304" pitchFamily="18" charset="0"/>
                <a:cs typeface="Times New Roman" panose="02020603050405020304" pitchFamily="18" charset="0"/>
              </a:rPr>
              <a:t>hình chờ trên HMI</a:t>
            </a:r>
            <a:endParaRPr lang="en-US">
              <a:latin typeface="Times New Roman" panose="02020603050405020304" pitchFamily="18" charset="0"/>
              <a:cs typeface="Times New Roman" panose="02020603050405020304" pitchFamily="18" charset="0"/>
            </a:endParaRPr>
          </a:p>
        </p:txBody>
      </p:sp>
      <p:sp>
        <p:nvSpPr>
          <p:cNvPr id="16" name="Text Box 15"/>
          <p:cNvSpPr txBox="1"/>
          <p:nvPr/>
        </p:nvSpPr>
        <p:spPr>
          <a:xfrm>
            <a:off x="3299460" y="3616960"/>
            <a:ext cx="2545080" cy="645160"/>
          </a:xfrm>
          <a:prstGeom prst="rect">
            <a:avLst/>
          </a:prstGeom>
          <a:noFill/>
        </p:spPr>
        <p:txBody>
          <a:bodyPr wrap="none" rtlCol="0" anchor="t">
            <a:spAutoFit/>
          </a:bodyPr>
          <a:p>
            <a:pPr algn="l"/>
            <a:r>
              <a:rPr lang="en-US" b="1">
                <a:latin typeface="Times New Roman" panose="02020603050405020304" pitchFamily="18" charset="0"/>
                <a:cs typeface="Times New Roman" panose="02020603050405020304" pitchFamily="18" charset="0"/>
                <a:sym typeface="+mn-ea"/>
              </a:rPr>
              <a:t>Hình 5.9</a:t>
            </a:r>
            <a:r>
              <a:rPr lang="en-US">
                <a:latin typeface="Times New Roman" panose="02020603050405020304" pitchFamily="18" charset="0"/>
                <a:cs typeface="Times New Roman" panose="02020603050405020304" pitchFamily="18" charset="0"/>
                <a:sym typeface="+mn-ea"/>
              </a:rPr>
              <a:t>: Giao diện màn </a:t>
            </a:r>
            <a:endParaRPr lang="en-US">
              <a:latin typeface="Times New Roman" panose="02020603050405020304" pitchFamily="18" charset="0"/>
              <a:cs typeface="Times New Roman" panose="02020603050405020304" pitchFamily="18" charset="0"/>
              <a:sym typeface="+mn-ea"/>
            </a:endParaRPr>
          </a:p>
          <a:p>
            <a:pPr algn="l"/>
            <a:r>
              <a:rPr lang="en-US">
                <a:latin typeface="Times New Roman" panose="02020603050405020304" pitchFamily="18" charset="0"/>
                <a:cs typeface="Times New Roman" panose="02020603050405020304" pitchFamily="18" charset="0"/>
                <a:sym typeface="+mn-ea"/>
              </a:rPr>
              <a:t>hình điều khiển trên HMI</a:t>
            </a:r>
            <a:endParaRPr lang="en-US"/>
          </a:p>
        </p:txBody>
      </p:sp>
      <p:pic>
        <p:nvPicPr>
          <p:cNvPr id="3" name="Picture 2"/>
          <p:cNvPicPr>
            <a:picLocks noChangeAspect="1"/>
          </p:cNvPicPr>
          <p:nvPr/>
        </p:nvPicPr>
        <p:blipFill>
          <a:blip r:embed="rId3"/>
          <a:stretch>
            <a:fillRect/>
          </a:stretch>
        </p:blipFill>
        <p:spPr>
          <a:xfrm>
            <a:off x="207010" y="1761490"/>
            <a:ext cx="2799715" cy="1791335"/>
          </a:xfrm>
          <a:prstGeom prst="rect">
            <a:avLst/>
          </a:prstGeom>
        </p:spPr>
      </p:pic>
      <p:sp>
        <p:nvSpPr>
          <p:cNvPr id="4" name="Text Box 3"/>
          <p:cNvSpPr txBox="1"/>
          <p:nvPr/>
        </p:nvSpPr>
        <p:spPr>
          <a:xfrm>
            <a:off x="6190615" y="3616960"/>
            <a:ext cx="2798445" cy="645160"/>
          </a:xfrm>
          <a:prstGeom prst="rect">
            <a:avLst/>
          </a:prstGeom>
          <a:noFill/>
        </p:spPr>
        <p:txBody>
          <a:bodyPr wrap="square" rtlCol="0" anchor="t">
            <a:spAutoFit/>
          </a:bodyPr>
          <a:p>
            <a:pPr algn="ctr"/>
            <a:r>
              <a:rPr lang="en-US" b="1">
                <a:latin typeface="Times New Roman" panose="02020603050405020304" pitchFamily="18" charset="0"/>
                <a:cs typeface="Times New Roman" panose="02020603050405020304" pitchFamily="18" charset="0"/>
                <a:sym typeface="+mn-ea"/>
              </a:rPr>
              <a:t>Hình 5.9</a:t>
            </a:r>
            <a:r>
              <a:rPr lang="en-US">
                <a:latin typeface="Times New Roman" panose="02020603050405020304" pitchFamily="18" charset="0"/>
                <a:cs typeface="Times New Roman" panose="02020603050405020304" pitchFamily="18" charset="0"/>
                <a:sym typeface="+mn-ea"/>
              </a:rPr>
              <a:t>: Giao diện chỉnh và hẹn giờ trên HMI</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Google Shape;103;p5"/>
          <p:cNvSpPr txBox="1"/>
          <p:nvPr/>
        </p:nvSpPr>
        <p:spPr>
          <a:xfrm>
            <a:off x="591820" y="666750"/>
            <a:ext cx="7867015" cy="82867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10. Kết quả thi công mô hình</a:t>
            </a:r>
            <a:endPar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marR="0" lvl="0" indent="0" algn="l" rtl="0">
              <a:spcBef>
                <a:spcPts val="0"/>
              </a:spcBef>
              <a:spcAft>
                <a:spcPts val="0"/>
              </a:spcAft>
              <a:buNone/>
            </a:pPr>
            <a:r>
              <a:rPr lang="en-US" sz="2400" b="1" dirty="0">
                <a:gradFill>
                  <a:gsLst>
                    <a:gs pos="0">
                      <a:srgbClr val="007BD3"/>
                    </a:gs>
                    <a:gs pos="100000">
                      <a:srgbClr val="034373"/>
                    </a:gs>
                  </a:gsLst>
                  <a:lin scaled="0"/>
                </a:gradFill>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000" b="1" dirty="0">
                <a:gradFill>
                  <a:gsLst>
                    <a:gs pos="0">
                      <a:srgbClr val="007BD3"/>
                    </a:gs>
                    <a:gs pos="100000">
                      <a:srgbClr val="034373"/>
                    </a:gs>
                  </a:gsLst>
                  <a:lin scaled="0"/>
                </a:gradFill>
                <a:latin typeface="Times New Roman" panose="02020603050405020304" pitchFamily="18" charset="0"/>
                <a:ea typeface="Arial" panose="020B0604020202020204"/>
                <a:cs typeface="Times New Roman" panose="02020603050405020304" pitchFamily="18" charset="0"/>
                <a:sym typeface="Arial" panose="020B0604020202020204"/>
              </a:rPr>
              <a:t> 10</a:t>
            </a:r>
            <a:r>
              <a:rPr lang="en-US" sz="2000" b="1" dirty="0">
                <a:solidFill>
                  <a:srgbClr val="0070C0"/>
                </a:solidFill>
                <a:latin typeface="Times New Roman" panose="02020603050405020304" pitchFamily="18" charset="0"/>
                <a:ea typeface="Arial" panose="020B0604020202020204"/>
                <a:cs typeface="Times New Roman" panose="02020603050405020304" pitchFamily="18" charset="0"/>
                <a:sym typeface="Arial" panose="020B0604020202020204"/>
              </a:rPr>
              <a:t>.1 Mặt trước</a:t>
            </a:r>
            <a:endParaRPr lang="en-US" sz="2000" b="1" dirty="0">
              <a:solidFill>
                <a:srgbClr val="0070C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1" name="Google Shape;86;p3"/>
          <p:cNvSpPr/>
          <p:nvPr/>
        </p:nvSpPr>
        <p:spPr>
          <a:xfrm>
            <a:off x="591820" y="6286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6" name="Content Placeholder 5"/>
          <p:cNvPicPr>
            <a:picLocks noChangeAspect="1"/>
          </p:cNvPicPr>
          <p:nvPr>
            <p:ph sz="half" idx="1"/>
          </p:nvPr>
        </p:nvPicPr>
        <p:blipFill>
          <a:blip r:embed="rId1"/>
          <a:stretch>
            <a:fillRect/>
          </a:stretch>
        </p:blipFill>
        <p:spPr>
          <a:xfrm>
            <a:off x="801370" y="1834515"/>
            <a:ext cx="3581400" cy="2686050"/>
          </a:xfrm>
          <a:prstGeom prst="rect">
            <a:avLst/>
          </a:prstGeom>
        </p:spPr>
      </p:pic>
      <p:pic>
        <p:nvPicPr>
          <p:cNvPr id="8" name="Content Placeholder 7"/>
          <p:cNvPicPr>
            <a:picLocks noChangeAspect="1"/>
          </p:cNvPicPr>
          <p:nvPr>
            <p:ph sz="half" idx="2"/>
          </p:nvPr>
        </p:nvPicPr>
        <p:blipFill>
          <a:blip r:embed="rId2"/>
          <a:stretch>
            <a:fillRect/>
          </a:stretch>
        </p:blipFill>
        <p:spPr>
          <a:xfrm>
            <a:off x="4629150" y="1268730"/>
            <a:ext cx="3886200" cy="325247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Google Shape;103;p5"/>
          <p:cNvSpPr txBox="1"/>
          <p:nvPr/>
        </p:nvSpPr>
        <p:spPr>
          <a:xfrm>
            <a:off x="591820" y="666750"/>
            <a:ext cx="7867015" cy="82867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10. Kết quả thi công mô hình</a:t>
            </a:r>
            <a:endPar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marR="0" lvl="0" indent="0" algn="l" rtl="0">
              <a:spcBef>
                <a:spcPts val="0"/>
              </a:spcBef>
              <a:spcAft>
                <a:spcPts val="0"/>
              </a:spcAft>
              <a:buNone/>
            </a:pPr>
            <a:r>
              <a:rPr lang="en-US" sz="2400" b="1" dirty="0">
                <a:gradFill>
                  <a:gsLst>
                    <a:gs pos="0">
                      <a:srgbClr val="007BD3"/>
                    </a:gs>
                    <a:gs pos="100000">
                      <a:srgbClr val="034373"/>
                    </a:gs>
                  </a:gsLst>
                  <a:lin scaled="0"/>
                </a:gradFill>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000" b="1" dirty="0">
                <a:gradFill>
                  <a:gsLst>
                    <a:gs pos="0">
                      <a:srgbClr val="007BD3"/>
                    </a:gs>
                    <a:gs pos="100000">
                      <a:srgbClr val="034373"/>
                    </a:gs>
                  </a:gsLst>
                  <a:lin scaled="0"/>
                </a:gradFill>
                <a:latin typeface="Times New Roman" panose="02020603050405020304" pitchFamily="18" charset="0"/>
                <a:ea typeface="Arial" panose="020B0604020202020204"/>
                <a:cs typeface="Times New Roman" panose="02020603050405020304" pitchFamily="18" charset="0"/>
                <a:sym typeface="Arial" panose="020B0604020202020204"/>
              </a:rPr>
              <a:t>10</a:t>
            </a:r>
            <a:r>
              <a:rPr lang="en-US" sz="2000" b="1" dirty="0">
                <a:solidFill>
                  <a:srgbClr val="0070C0"/>
                </a:solidFill>
                <a:latin typeface="Times New Roman" panose="02020603050405020304" pitchFamily="18" charset="0"/>
                <a:ea typeface="Arial" panose="020B0604020202020204"/>
                <a:cs typeface="Times New Roman" panose="02020603050405020304" pitchFamily="18" charset="0"/>
                <a:sym typeface="Arial" panose="020B0604020202020204"/>
              </a:rPr>
              <a:t>.2 Mặt bên</a:t>
            </a:r>
            <a:endParaRPr lang="en-US" sz="2000" b="1" dirty="0">
              <a:solidFill>
                <a:srgbClr val="0070C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1" name="Google Shape;86;p3"/>
          <p:cNvSpPr/>
          <p:nvPr/>
        </p:nvSpPr>
        <p:spPr>
          <a:xfrm>
            <a:off x="591820" y="6286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9" name="Content Placeholder 8"/>
          <p:cNvPicPr>
            <a:picLocks noChangeAspect="1"/>
          </p:cNvPicPr>
          <p:nvPr>
            <p:ph sz="half" idx="1"/>
          </p:nvPr>
        </p:nvPicPr>
        <p:blipFill>
          <a:blip r:embed="rId1"/>
          <a:stretch>
            <a:fillRect/>
          </a:stretch>
        </p:blipFill>
        <p:spPr>
          <a:xfrm>
            <a:off x="1032510" y="1787525"/>
            <a:ext cx="3462020" cy="2596515"/>
          </a:xfrm>
          <a:prstGeom prst="rect">
            <a:avLst/>
          </a:prstGeom>
        </p:spPr>
      </p:pic>
      <p:pic>
        <p:nvPicPr>
          <p:cNvPr id="12" name="Content Placeholder 11"/>
          <p:cNvPicPr>
            <a:picLocks noChangeAspect="1"/>
          </p:cNvPicPr>
          <p:nvPr>
            <p:ph sz="half" idx="2"/>
          </p:nvPr>
        </p:nvPicPr>
        <p:blipFill>
          <a:blip r:embed="rId2"/>
          <a:stretch>
            <a:fillRect/>
          </a:stretch>
        </p:blipFill>
        <p:spPr>
          <a:xfrm>
            <a:off x="4598035" y="1202055"/>
            <a:ext cx="3812540" cy="32639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Google Shape;103;p5"/>
          <p:cNvSpPr txBox="1"/>
          <p:nvPr/>
        </p:nvSpPr>
        <p:spPr>
          <a:xfrm>
            <a:off x="591820" y="539750"/>
            <a:ext cx="7867015" cy="45910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11. Kết quả hoạt động ở chế độ bằng tay</a:t>
            </a:r>
            <a:endParaRPr lang="en-US" sz="2400" b="1" dirty="0">
              <a:solidFill>
                <a:srgbClr val="0070C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1" name="Google Shape;86;p3"/>
          <p:cNvSpPr/>
          <p:nvPr/>
        </p:nvSpPr>
        <p:spPr>
          <a:xfrm>
            <a:off x="591820" y="62865"/>
            <a:ext cx="80537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2" name="Content Placeholder 1"/>
          <p:cNvPicPr>
            <a:picLocks noChangeAspect="1"/>
          </p:cNvPicPr>
          <p:nvPr>
            <p:ph sz="half" idx="1"/>
          </p:nvPr>
        </p:nvPicPr>
        <p:blipFill>
          <a:blip r:embed="rId1"/>
          <a:stretch>
            <a:fillRect/>
          </a:stretch>
        </p:blipFill>
        <p:spPr>
          <a:xfrm>
            <a:off x="1066800" y="1725295"/>
            <a:ext cx="2896870" cy="2935605"/>
          </a:xfrm>
          <a:prstGeom prst="rect">
            <a:avLst/>
          </a:prstGeom>
        </p:spPr>
      </p:pic>
      <p:pic>
        <p:nvPicPr>
          <p:cNvPr id="4" name="Content Placeholder 3"/>
          <p:cNvPicPr>
            <a:picLocks noChangeAspect="1"/>
          </p:cNvPicPr>
          <p:nvPr>
            <p:ph sz="half" idx="2"/>
          </p:nvPr>
        </p:nvPicPr>
        <p:blipFill>
          <a:blip r:embed="rId2"/>
          <a:stretch>
            <a:fillRect/>
          </a:stretch>
        </p:blipFill>
        <p:spPr>
          <a:xfrm>
            <a:off x="4712335" y="1724660"/>
            <a:ext cx="3599815" cy="2936240"/>
          </a:xfrm>
          <a:prstGeom prst="rect">
            <a:avLst/>
          </a:prstGeom>
        </p:spPr>
      </p:pic>
      <p:sp>
        <p:nvSpPr>
          <p:cNvPr id="8" name="Rectangles 7"/>
          <p:cNvSpPr/>
          <p:nvPr/>
        </p:nvSpPr>
        <p:spPr>
          <a:xfrm>
            <a:off x="7078980" y="2351405"/>
            <a:ext cx="538480" cy="608965"/>
          </a:xfrm>
          <a:prstGeom prst="rect">
            <a:avLst/>
          </a:prstGeom>
          <a:noFill/>
          <a:ln w="19050" cmpd="sng">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ight Arrow 25"/>
          <p:cNvSpPr/>
          <p:nvPr/>
        </p:nvSpPr>
        <p:spPr>
          <a:xfrm rot="5400000">
            <a:off x="7004050" y="1926590"/>
            <a:ext cx="689610" cy="160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Rectangles 23"/>
          <p:cNvSpPr/>
          <p:nvPr/>
        </p:nvSpPr>
        <p:spPr>
          <a:xfrm>
            <a:off x="6725920" y="1166495"/>
            <a:ext cx="1243965" cy="49593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6740525" y="1210310"/>
            <a:ext cx="1236980" cy="368300"/>
          </a:xfrm>
          <a:prstGeom prst="rect">
            <a:avLst/>
          </a:prstGeom>
          <a:noFill/>
        </p:spPr>
        <p:txBody>
          <a:bodyPr wrap="square" rtlCol="0">
            <a:spAutoFit/>
          </a:bodyPr>
          <a:p>
            <a:pPr algn="ctr"/>
            <a:r>
              <a:rPr lang="en-US" b="1">
                <a:latin typeface="Times New Roman" panose="02020603050405020304" pitchFamily="18" charset="0"/>
                <a:cs typeface="Times New Roman" panose="02020603050405020304" pitchFamily="18" charset="0"/>
              </a:rPr>
              <a:t>Đèn Bật</a:t>
            </a:r>
            <a:endParaRPr lang="en-US" b="1">
              <a:latin typeface="Times New Roman" panose="02020603050405020304" pitchFamily="18" charset="0"/>
              <a:cs typeface="Times New Roman" panose="02020603050405020304" pitchFamily="18" charset="0"/>
            </a:endParaRPr>
          </a:p>
        </p:txBody>
      </p:sp>
      <p:sp>
        <p:nvSpPr>
          <p:cNvPr id="7" name="Rectangles 6"/>
          <p:cNvSpPr/>
          <p:nvPr/>
        </p:nvSpPr>
        <p:spPr>
          <a:xfrm>
            <a:off x="2223135" y="2428240"/>
            <a:ext cx="286385" cy="231140"/>
          </a:xfrm>
          <a:prstGeom prst="rect">
            <a:avLst/>
          </a:prstGeom>
          <a:noFill/>
          <a:ln w="19050" cmpd="sng">
            <a:solidFill>
              <a:srgbClr val="FFF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ight Arrow 8"/>
          <p:cNvSpPr/>
          <p:nvPr/>
        </p:nvSpPr>
        <p:spPr>
          <a:xfrm rot="5400000">
            <a:off x="1983105" y="1986280"/>
            <a:ext cx="766445" cy="118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592455" y="1054735"/>
            <a:ext cx="3436620" cy="60769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591820" y="1059180"/>
            <a:ext cx="3332480" cy="645160"/>
          </a:xfrm>
          <a:prstGeom prst="rect">
            <a:avLst/>
          </a:prstGeom>
          <a:noFill/>
        </p:spPr>
        <p:txBody>
          <a:bodyPr wrap="square" rtlCol="0">
            <a:spAutoFit/>
          </a:bodyPr>
          <a:p>
            <a:pPr algn="ctr"/>
            <a:r>
              <a:rPr lang="en-US" b="1">
                <a:latin typeface="Times New Roman" panose="02020603050405020304" pitchFamily="18" charset="0"/>
                <a:cs typeface="Times New Roman" panose="02020603050405020304" pitchFamily="18" charset="0"/>
              </a:rPr>
              <a:t>Nhóm dùng tay bật đèn trên màn HMI</a:t>
            </a:r>
            <a:endParaRPr lang="en-US" b="1">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Google Shape;103;p5"/>
          <p:cNvSpPr txBox="1"/>
          <p:nvPr/>
        </p:nvSpPr>
        <p:spPr>
          <a:xfrm>
            <a:off x="591820" y="539750"/>
            <a:ext cx="7867015" cy="82867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12. Kết quả hoạt động ở chế độ tự động</a:t>
            </a:r>
            <a:endPar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marR="0" lvl="0" indent="0" algn="l" rtl="0">
              <a:spcBef>
                <a:spcPts val="0"/>
              </a:spcBef>
              <a:spcAft>
                <a:spcPts val="0"/>
              </a:spcAft>
              <a:buNone/>
            </a:pPr>
            <a:r>
              <a:rPr lang="en-US" sz="2400" b="1" dirty="0">
                <a:gradFill>
                  <a:gsLst>
                    <a:gs pos="0">
                      <a:srgbClr val="007BD3"/>
                    </a:gs>
                    <a:gs pos="100000">
                      <a:srgbClr val="034373"/>
                    </a:gs>
                  </a:gsLst>
                  <a:lin scaled="0"/>
                </a:gradFill>
                <a:latin typeface="Times New Roman" panose="02020603050405020304" pitchFamily="18" charset="0"/>
                <a:ea typeface="Arial" panose="020B0604020202020204"/>
                <a:cs typeface="Times New Roman" panose="02020603050405020304" pitchFamily="18" charset="0"/>
                <a:sym typeface="Arial" panose="020B0604020202020204"/>
              </a:rPr>
              <a:t>    </a:t>
            </a:r>
            <a:endParaRPr lang="en-US" sz="2400" b="1" dirty="0">
              <a:solidFill>
                <a:srgbClr val="0070C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1" name="Google Shape;86;p3"/>
          <p:cNvSpPr/>
          <p:nvPr/>
        </p:nvSpPr>
        <p:spPr>
          <a:xfrm>
            <a:off x="591820" y="62865"/>
            <a:ext cx="80537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15" name="Content Placeholder 14"/>
          <p:cNvPicPr>
            <a:picLocks noChangeAspect="1"/>
          </p:cNvPicPr>
          <p:nvPr>
            <p:ph sz="half" idx="1"/>
          </p:nvPr>
        </p:nvPicPr>
        <p:blipFill>
          <a:blip r:embed="rId1"/>
          <a:stretch>
            <a:fillRect/>
          </a:stretch>
        </p:blipFill>
        <p:spPr>
          <a:xfrm>
            <a:off x="426085" y="2333625"/>
            <a:ext cx="3002280" cy="2148840"/>
          </a:xfrm>
          <a:prstGeom prst="rect">
            <a:avLst/>
          </a:prstGeom>
        </p:spPr>
      </p:pic>
      <p:pic>
        <p:nvPicPr>
          <p:cNvPr id="19" name="Picture 18"/>
          <p:cNvPicPr>
            <a:picLocks noChangeAspect="1"/>
          </p:cNvPicPr>
          <p:nvPr/>
        </p:nvPicPr>
        <p:blipFill>
          <a:blip r:embed="rId2"/>
          <a:stretch>
            <a:fillRect/>
          </a:stretch>
        </p:blipFill>
        <p:spPr>
          <a:xfrm>
            <a:off x="3862705" y="2336800"/>
            <a:ext cx="2463800" cy="1624965"/>
          </a:xfrm>
          <a:prstGeom prst="rect">
            <a:avLst/>
          </a:prstGeom>
        </p:spPr>
      </p:pic>
      <p:pic>
        <p:nvPicPr>
          <p:cNvPr id="20" name="Picture 19"/>
          <p:cNvPicPr>
            <a:picLocks noChangeAspect="1"/>
          </p:cNvPicPr>
          <p:nvPr/>
        </p:nvPicPr>
        <p:blipFill>
          <a:blip r:embed="rId3"/>
          <a:stretch>
            <a:fillRect/>
          </a:stretch>
        </p:blipFill>
        <p:spPr>
          <a:xfrm>
            <a:off x="6537325" y="2333625"/>
            <a:ext cx="2385060" cy="1629410"/>
          </a:xfrm>
          <a:prstGeom prst="rect">
            <a:avLst/>
          </a:prstGeom>
        </p:spPr>
      </p:pic>
      <p:sp>
        <p:nvSpPr>
          <p:cNvPr id="21" name="Rectangles 20"/>
          <p:cNvSpPr/>
          <p:nvPr/>
        </p:nvSpPr>
        <p:spPr>
          <a:xfrm>
            <a:off x="1412240" y="2957830"/>
            <a:ext cx="1460500" cy="85280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Rectangles 21"/>
          <p:cNvSpPr/>
          <p:nvPr/>
        </p:nvSpPr>
        <p:spPr>
          <a:xfrm>
            <a:off x="426085" y="1158875"/>
            <a:ext cx="3239135" cy="84518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419100" y="1186815"/>
            <a:ext cx="3442335" cy="737235"/>
          </a:xfrm>
          <a:prstGeom prst="rect">
            <a:avLst/>
          </a:prstGeom>
          <a:noFill/>
        </p:spPr>
        <p:txBody>
          <a:bodyPr wrap="square" rtlCol="0">
            <a:spAutoFit/>
          </a:bodyPr>
          <a:p>
            <a:pPr marL="285750" indent="-285750">
              <a:buFont typeface="Arial" panose="020B0604020202020204" pitchFamily="34" charset="0"/>
              <a:buChar char="•"/>
            </a:pPr>
            <a:r>
              <a:rPr lang="en-US" sz="1400" b="1">
                <a:latin typeface="Times New Roman" panose="02020603050405020304" pitchFamily="18" charset="0"/>
                <a:cs typeface="Times New Roman" panose="02020603050405020304" pitchFamily="18" charset="0"/>
              </a:rPr>
              <a:t>Khoảng nhiệt độ cho phép[10-31°C]</a:t>
            </a:r>
            <a:endParaRPr lang="en-US" sz="1400"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1">
                <a:latin typeface="Times New Roman" panose="02020603050405020304" pitchFamily="18" charset="0"/>
                <a:cs typeface="Times New Roman" panose="02020603050405020304" pitchFamily="18" charset="0"/>
              </a:rPr>
              <a:t>Khoảng độ ẩm kk cho phép[40-60%]</a:t>
            </a:r>
            <a:endParaRPr lang="en-US" sz="1400"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1">
                <a:latin typeface="Times New Roman" panose="02020603050405020304" pitchFamily="18" charset="0"/>
                <a:cs typeface="Times New Roman" panose="02020603050405020304" pitchFamily="18" charset="0"/>
                <a:sym typeface="+mn-ea"/>
              </a:rPr>
              <a:t>Khoảng </a:t>
            </a:r>
            <a:r>
              <a:rPr lang="en-US" sz="1400" b="1">
                <a:latin typeface="Times New Roman" panose="02020603050405020304" pitchFamily="18" charset="0"/>
                <a:cs typeface="Times New Roman" panose="02020603050405020304" pitchFamily="18" charset="0"/>
              </a:rPr>
              <a:t>độ ẩm đất cho phép&gt;=50%</a:t>
            </a:r>
            <a:endParaRPr lang="en-US" sz="1400" b="1">
              <a:latin typeface="Times New Roman" panose="02020603050405020304" pitchFamily="18" charset="0"/>
              <a:cs typeface="Times New Roman" panose="02020603050405020304" pitchFamily="18" charset="0"/>
            </a:endParaRPr>
          </a:p>
        </p:txBody>
      </p:sp>
      <p:sp>
        <p:nvSpPr>
          <p:cNvPr id="25" name="Right Arrow 24"/>
          <p:cNvSpPr/>
          <p:nvPr/>
        </p:nvSpPr>
        <p:spPr>
          <a:xfrm rot="5400000">
            <a:off x="1584960" y="2425065"/>
            <a:ext cx="897890" cy="139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Text Box 25"/>
          <p:cNvSpPr txBox="1"/>
          <p:nvPr/>
        </p:nvSpPr>
        <p:spPr>
          <a:xfrm>
            <a:off x="4035425" y="3963035"/>
            <a:ext cx="2034540" cy="337185"/>
          </a:xfrm>
          <a:prstGeom prst="rect">
            <a:avLst/>
          </a:prstGeom>
          <a:noFill/>
        </p:spPr>
        <p:txBody>
          <a:bodyPr wrap="none" rtlCol="0">
            <a:spAutoFit/>
          </a:bodyPr>
          <a:p>
            <a:pPr algn="ctr"/>
            <a:r>
              <a:rPr lang="en-US" sz="1600" b="1">
                <a:latin typeface="Times New Roman" panose="02020603050405020304" pitchFamily="18" charset="0"/>
                <a:cs typeface="Times New Roman" panose="02020603050405020304" pitchFamily="18" charset="0"/>
                <a:sym typeface="+mn-ea"/>
              </a:rPr>
              <a:t>Hình 6: </a:t>
            </a:r>
            <a:r>
              <a:rPr lang="en-US" sz="1600">
                <a:latin typeface="Times New Roman" panose="02020603050405020304" pitchFamily="18" charset="0"/>
                <a:cs typeface="Times New Roman" panose="02020603050405020304" pitchFamily="18" charset="0"/>
                <a:sym typeface="+mn-ea"/>
              </a:rPr>
              <a:t>Quạt đang bật</a:t>
            </a:r>
            <a:endParaRPr lang="en-US" sz="1600">
              <a:latin typeface="Times New Roman" panose="02020603050405020304" pitchFamily="18" charset="0"/>
              <a:cs typeface="Times New Roman" panose="02020603050405020304" pitchFamily="18" charset="0"/>
            </a:endParaRPr>
          </a:p>
        </p:txBody>
      </p:sp>
      <p:sp>
        <p:nvSpPr>
          <p:cNvPr id="27" name="Text Box 26"/>
          <p:cNvSpPr txBox="1"/>
          <p:nvPr/>
        </p:nvSpPr>
        <p:spPr>
          <a:xfrm>
            <a:off x="6293803" y="3963035"/>
            <a:ext cx="2607945" cy="337185"/>
          </a:xfrm>
          <a:prstGeom prst="rect">
            <a:avLst/>
          </a:prstGeom>
          <a:noFill/>
        </p:spPr>
        <p:txBody>
          <a:bodyPr wrap="none" rtlCol="0" anchor="t">
            <a:spAutoFit/>
          </a:bodyPr>
          <a:p>
            <a:pPr algn="ctr"/>
            <a:r>
              <a:rPr lang="en-US" sz="1600" b="1">
                <a:latin typeface="Times New Roman" panose="02020603050405020304" pitchFamily="18" charset="0"/>
                <a:cs typeface="Times New Roman" panose="02020603050405020304" pitchFamily="18" charset="0"/>
                <a:sym typeface="+mn-ea"/>
              </a:rPr>
              <a:t>Hình 7: </a:t>
            </a:r>
            <a:r>
              <a:rPr lang="en-US" sz="1600">
                <a:latin typeface="Times New Roman" panose="02020603050405020304" pitchFamily="18" charset="0"/>
                <a:cs typeface="Times New Roman" panose="02020603050405020304" pitchFamily="18" charset="0"/>
                <a:sym typeface="+mn-ea"/>
              </a:rPr>
              <a:t>Phun sương đang bật</a:t>
            </a:r>
            <a:endParaRPr 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Google Shape;103;p5"/>
          <p:cNvSpPr txBox="1"/>
          <p:nvPr/>
        </p:nvSpPr>
        <p:spPr>
          <a:xfrm>
            <a:off x="581025" y="539750"/>
            <a:ext cx="7867015" cy="45910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13. Kết quả hoạt động ở chế độ hẹn giờ</a:t>
            </a:r>
            <a:endParaRPr lang="en-US" sz="2400" b="1" dirty="0">
              <a:solidFill>
                <a:srgbClr val="0070C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1" name="Google Shape;86;p3"/>
          <p:cNvSpPr/>
          <p:nvPr/>
        </p:nvSpPr>
        <p:spPr>
          <a:xfrm>
            <a:off x="591820" y="62865"/>
            <a:ext cx="80537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2" name="Content Placeholder 1"/>
          <p:cNvPicPr>
            <a:picLocks noChangeAspect="1"/>
          </p:cNvPicPr>
          <p:nvPr>
            <p:ph sz="half" idx="1"/>
          </p:nvPr>
        </p:nvPicPr>
        <p:blipFill>
          <a:blip r:embed="rId1"/>
          <a:stretch>
            <a:fillRect/>
          </a:stretch>
        </p:blipFill>
        <p:spPr>
          <a:xfrm>
            <a:off x="1520190" y="1854200"/>
            <a:ext cx="2423160" cy="2817495"/>
          </a:xfrm>
          <a:prstGeom prst="rect">
            <a:avLst/>
          </a:prstGeom>
        </p:spPr>
      </p:pic>
      <p:pic>
        <p:nvPicPr>
          <p:cNvPr id="4" name="Content Placeholder 3"/>
          <p:cNvPicPr>
            <a:picLocks noChangeAspect="1"/>
          </p:cNvPicPr>
          <p:nvPr>
            <p:ph sz="half" idx="2"/>
          </p:nvPr>
        </p:nvPicPr>
        <p:blipFill>
          <a:blip r:embed="rId2"/>
          <a:stretch>
            <a:fillRect/>
          </a:stretch>
        </p:blipFill>
        <p:spPr>
          <a:xfrm>
            <a:off x="4688840" y="2329815"/>
            <a:ext cx="2197735" cy="2342515"/>
          </a:xfrm>
          <a:prstGeom prst="rect">
            <a:avLst/>
          </a:prstGeom>
        </p:spPr>
      </p:pic>
      <p:sp>
        <p:nvSpPr>
          <p:cNvPr id="7" name="Rectangles 6"/>
          <p:cNvSpPr/>
          <p:nvPr/>
        </p:nvSpPr>
        <p:spPr>
          <a:xfrm>
            <a:off x="2516505" y="2598420"/>
            <a:ext cx="286385" cy="231140"/>
          </a:xfrm>
          <a:prstGeom prst="rect">
            <a:avLst/>
          </a:prstGeom>
          <a:noFill/>
          <a:ln w="15875" cmpd="sng">
            <a:solidFill>
              <a:srgbClr val="FFF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s 7"/>
          <p:cNvSpPr/>
          <p:nvPr/>
        </p:nvSpPr>
        <p:spPr>
          <a:xfrm>
            <a:off x="6044565" y="2860675"/>
            <a:ext cx="496570" cy="594995"/>
          </a:xfrm>
          <a:prstGeom prst="rect">
            <a:avLst/>
          </a:prstGeom>
          <a:noFill/>
          <a:ln w="12700" cmpd="sng">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3168015" y="2546350"/>
            <a:ext cx="441325" cy="121285"/>
          </a:xfrm>
          <a:prstGeom prst="rect">
            <a:avLst/>
          </a:prstGeom>
          <a:noFill/>
          <a:ln w="15875" cmpd="sng">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581025" y="1318895"/>
            <a:ext cx="2586990" cy="48196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2" name="Picture 11"/>
          <p:cNvPicPr>
            <a:picLocks noChangeAspect="1"/>
          </p:cNvPicPr>
          <p:nvPr/>
        </p:nvPicPr>
        <p:blipFill>
          <a:blip r:embed="rId3"/>
          <a:stretch>
            <a:fillRect/>
          </a:stretch>
        </p:blipFill>
        <p:spPr>
          <a:xfrm>
            <a:off x="5353050" y="998855"/>
            <a:ext cx="1712595" cy="1137285"/>
          </a:xfrm>
          <a:prstGeom prst="rect">
            <a:avLst/>
          </a:prstGeom>
        </p:spPr>
      </p:pic>
      <p:sp>
        <p:nvSpPr>
          <p:cNvPr id="13" name="Text Box 12"/>
          <p:cNvSpPr txBox="1"/>
          <p:nvPr/>
        </p:nvSpPr>
        <p:spPr>
          <a:xfrm>
            <a:off x="581025" y="1375410"/>
            <a:ext cx="2571750" cy="368300"/>
          </a:xfrm>
          <a:prstGeom prst="rect">
            <a:avLst/>
          </a:prstGeom>
          <a:noFill/>
        </p:spPr>
        <p:txBody>
          <a:bodyPr wrap="square" rtlCol="0">
            <a:spAutoFit/>
          </a:bodyPr>
          <a:p>
            <a:r>
              <a:rPr lang="en-US" b="1">
                <a:latin typeface="Times New Roman" panose="02020603050405020304" pitchFamily="18" charset="0"/>
                <a:cs typeface="Times New Roman" panose="02020603050405020304" pitchFamily="18" charset="0"/>
              </a:rPr>
              <a:t>Bật đèn trên màn HMI</a:t>
            </a:r>
            <a:endParaRPr lang="en-US" b="1">
              <a:latin typeface="Times New Roman" panose="02020603050405020304" pitchFamily="18" charset="0"/>
              <a:cs typeface="Times New Roman" panose="02020603050405020304" pitchFamily="18" charset="0"/>
            </a:endParaRPr>
          </a:p>
        </p:txBody>
      </p:sp>
      <p:sp>
        <p:nvSpPr>
          <p:cNvPr id="16" name="Right Arrow 15"/>
          <p:cNvSpPr/>
          <p:nvPr/>
        </p:nvSpPr>
        <p:spPr>
          <a:xfrm rot="19980000">
            <a:off x="3522345" y="2091055"/>
            <a:ext cx="19177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5360670" y="989965"/>
            <a:ext cx="1712595" cy="115316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ight Arrow 17"/>
          <p:cNvSpPr/>
          <p:nvPr/>
        </p:nvSpPr>
        <p:spPr>
          <a:xfrm rot="2400000">
            <a:off x="1254760" y="2251075"/>
            <a:ext cx="1405255" cy="876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Left Arrow 18"/>
          <p:cNvSpPr/>
          <p:nvPr/>
        </p:nvSpPr>
        <p:spPr>
          <a:xfrm>
            <a:off x="6541135" y="3098800"/>
            <a:ext cx="803910" cy="1047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7345045" y="2903220"/>
            <a:ext cx="1243965" cy="49593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7359650" y="2947035"/>
            <a:ext cx="1236980" cy="368300"/>
          </a:xfrm>
          <a:prstGeom prst="rect">
            <a:avLst/>
          </a:prstGeom>
          <a:noFill/>
        </p:spPr>
        <p:txBody>
          <a:bodyPr wrap="square" rtlCol="0">
            <a:spAutoFit/>
          </a:bodyPr>
          <a:p>
            <a:pPr algn="ctr"/>
            <a:r>
              <a:rPr lang="en-US" b="1">
                <a:latin typeface="Times New Roman" panose="02020603050405020304" pitchFamily="18" charset="0"/>
                <a:cs typeface="Times New Roman" panose="02020603050405020304" pitchFamily="18" charset="0"/>
              </a:rPr>
              <a:t>Đèn bật</a:t>
            </a:r>
            <a:endParaRPr lang="en-US" b="1">
              <a:latin typeface="Times New Roman" panose="02020603050405020304" pitchFamily="18" charset="0"/>
              <a:cs typeface="Times New Roman" panose="02020603050405020304" pitchFamily="18" charset="0"/>
            </a:endParaRPr>
          </a:p>
        </p:txBody>
      </p:sp>
      <p:sp>
        <p:nvSpPr>
          <p:cNvPr id="22" name="Rectangles 21"/>
          <p:cNvSpPr/>
          <p:nvPr/>
        </p:nvSpPr>
        <p:spPr>
          <a:xfrm>
            <a:off x="7681595" y="1267460"/>
            <a:ext cx="1243965" cy="71564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7696200" y="1311275"/>
            <a:ext cx="1236980" cy="645160"/>
          </a:xfrm>
          <a:prstGeom prst="rect">
            <a:avLst/>
          </a:prstGeom>
          <a:noFill/>
        </p:spPr>
        <p:txBody>
          <a:bodyPr wrap="square" rtlCol="0">
            <a:spAutoFit/>
          </a:bodyPr>
          <a:p>
            <a:pPr algn="ctr"/>
            <a:r>
              <a:rPr lang="en-US" b="1">
                <a:latin typeface="Times New Roman" panose="02020603050405020304" pitchFamily="18" charset="0"/>
                <a:cs typeface="Times New Roman" panose="02020603050405020304" pitchFamily="18" charset="0"/>
              </a:rPr>
              <a:t>Giao diện hẹn giờ</a:t>
            </a:r>
            <a:endParaRPr lang="en-US" b="1">
              <a:latin typeface="Times New Roman" panose="02020603050405020304" pitchFamily="18" charset="0"/>
              <a:cs typeface="Times New Roman" panose="02020603050405020304" pitchFamily="18" charset="0"/>
            </a:endParaRPr>
          </a:p>
        </p:txBody>
      </p:sp>
      <p:sp>
        <p:nvSpPr>
          <p:cNvPr id="24" name="Left Arrow 23"/>
          <p:cNvSpPr/>
          <p:nvPr/>
        </p:nvSpPr>
        <p:spPr>
          <a:xfrm>
            <a:off x="7091045" y="1548130"/>
            <a:ext cx="572770" cy="111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Google Shape;103;p5"/>
          <p:cNvSpPr txBox="1"/>
          <p:nvPr/>
        </p:nvSpPr>
        <p:spPr>
          <a:xfrm>
            <a:off x="591820" y="540385"/>
            <a:ext cx="7867015" cy="45910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13. Kết quả hoạt động ở chế độ hẹn giờ</a:t>
            </a:r>
            <a:endParaRPr lang="en-US" sz="2400" b="1" dirty="0">
              <a:solidFill>
                <a:srgbClr val="0070C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1" name="Google Shape;86;p3"/>
          <p:cNvSpPr/>
          <p:nvPr/>
        </p:nvSpPr>
        <p:spPr>
          <a:xfrm>
            <a:off x="591820" y="62865"/>
            <a:ext cx="80537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10" name="Content Placeholder 9"/>
          <p:cNvPicPr>
            <a:picLocks noChangeAspect="1"/>
          </p:cNvPicPr>
          <p:nvPr>
            <p:ph sz="half" idx="1"/>
          </p:nvPr>
        </p:nvPicPr>
        <p:blipFill>
          <a:blip r:embed="rId1"/>
          <a:stretch>
            <a:fillRect/>
          </a:stretch>
        </p:blipFill>
        <p:spPr>
          <a:xfrm>
            <a:off x="907415" y="1809115"/>
            <a:ext cx="2673985" cy="2969895"/>
          </a:xfrm>
          <a:prstGeom prst="rect">
            <a:avLst/>
          </a:prstGeom>
        </p:spPr>
      </p:pic>
      <p:pic>
        <p:nvPicPr>
          <p:cNvPr id="15" name="Picture 14"/>
          <p:cNvPicPr>
            <a:picLocks noChangeAspect="1"/>
          </p:cNvPicPr>
          <p:nvPr/>
        </p:nvPicPr>
        <p:blipFill>
          <a:blip r:embed="rId2"/>
          <a:stretch>
            <a:fillRect/>
          </a:stretch>
        </p:blipFill>
        <p:spPr>
          <a:xfrm>
            <a:off x="4152265" y="1912620"/>
            <a:ext cx="2585085" cy="2866390"/>
          </a:xfrm>
          <a:prstGeom prst="rect">
            <a:avLst/>
          </a:prstGeom>
        </p:spPr>
      </p:pic>
      <p:pic>
        <p:nvPicPr>
          <p:cNvPr id="17" name="Content Placeholder 16"/>
          <p:cNvPicPr>
            <a:picLocks noChangeAspect="1"/>
          </p:cNvPicPr>
          <p:nvPr>
            <p:ph sz="half" idx="2"/>
          </p:nvPr>
        </p:nvPicPr>
        <p:blipFill>
          <a:blip r:embed="rId3"/>
          <a:stretch>
            <a:fillRect/>
          </a:stretch>
        </p:blipFill>
        <p:spPr>
          <a:xfrm>
            <a:off x="7247255" y="1204595"/>
            <a:ext cx="1467485" cy="937895"/>
          </a:xfrm>
          <a:prstGeom prst="rect">
            <a:avLst/>
          </a:prstGeom>
        </p:spPr>
      </p:pic>
      <p:sp>
        <p:nvSpPr>
          <p:cNvPr id="19" name="Rectangles 18"/>
          <p:cNvSpPr/>
          <p:nvPr/>
        </p:nvSpPr>
        <p:spPr>
          <a:xfrm>
            <a:off x="1957705" y="2263775"/>
            <a:ext cx="1026795" cy="615315"/>
          </a:xfrm>
          <a:prstGeom prst="rect">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168275" y="1108710"/>
            <a:ext cx="3773805" cy="67818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148590" y="1133475"/>
            <a:ext cx="4121785" cy="645160"/>
          </a:xfrm>
          <a:prstGeom prst="rect">
            <a:avLst/>
          </a:prstGeom>
          <a:noFill/>
        </p:spPr>
        <p:txBody>
          <a:bodyPr wrap="square" rtlCol="0">
            <a:spAutoFit/>
          </a:bodyPr>
          <a:p>
            <a:r>
              <a:rPr lang="en-US" b="1">
                <a:latin typeface="Times New Roman" panose="02020603050405020304" pitchFamily="18" charset="0"/>
                <a:cs typeface="Times New Roman" panose="02020603050405020304" pitchFamily="18" charset="0"/>
              </a:rPr>
              <a:t>Ở giao diện hẹn giờ, nhóm hẹn giờ tắt thiết bị là 11h 59 phút cho thiết bị 1</a:t>
            </a:r>
            <a:endParaRPr lang="en-US" b="1">
              <a:latin typeface="Times New Roman" panose="02020603050405020304" pitchFamily="18" charset="0"/>
              <a:cs typeface="Times New Roman" panose="02020603050405020304" pitchFamily="18" charset="0"/>
            </a:endParaRPr>
          </a:p>
        </p:txBody>
      </p:sp>
      <p:sp>
        <p:nvSpPr>
          <p:cNvPr id="22" name="Right Arrow 21"/>
          <p:cNvSpPr/>
          <p:nvPr/>
        </p:nvSpPr>
        <p:spPr>
          <a:xfrm rot="5400000">
            <a:off x="2192655" y="1958340"/>
            <a:ext cx="459105" cy="160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Rectangles 22"/>
          <p:cNvSpPr/>
          <p:nvPr/>
        </p:nvSpPr>
        <p:spPr>
          <a:xfrm>
            <a:off x="5907405" y="2460625"/>
            <a:ext cx="524510" cy="615315"/>
          </a:xfrm>
          <a:prstGeom prst="rect">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Rectangles 23"/>
          <p:cNvSpPr/>
          <p:nvPr/>
        </p:nvSpPr>
        <p:spPr>
          <a:xfrm>
            <a:off x="5547995" y="1198245"/>
            <a:ext cx="1243965" cy="49593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5562600" y="1242060"/>
            <a:ext cx="1236980" cy="368300"/>
          </a:xfrm>
          <a:prstGeom prst="rect">
            <a:avLst/>
          </a:prstGeom>
          <a:noFill/>
        </p:spPr>
        <p:txBody>
          <a:bodyPr wrap="square" rtlCol="0">
            <a:spAutoFit/>
          </a:bodyPr>
          <a:p>
            <a:pPr algn="ctr"/>
            <a:r>
              <a:rPr lang="en-US" b="1">
                <a:latin typeface="Times New Roman" panose="02020603050405020304" pitchFamily="18" charset="0"/>
                <a:cs typeface="Times New Roman" panose="02020603050405020304" pitchFamily="18" charset="0"/>
              </a:rPr>
              <a:t>Đèn tắt</a:t>
            </a:r>
            <a:endParaRPr lang="en-US" b="1">
              <a:latin typeface="Times New Roman" panose="02020603050405020304" pitchFamily="18" charset="0"/>
              <a:cs typeface="Times New Roman" panose="02020603050405020304" pitchFamily="18" charset="0"/>
            </a:endParaRPr>
          </a:p>
        </p:txBody>
      </p:sp>
      <p:sp>
        <p:nvSpPr>
          <p:cNvPr id="26" name="Right Arrow 25"/>
          <p:cNvSpPr/>
          <p:nvPr/>
        </p:nvSpPr>
        <p:spPr>
          <a:xfrm rot="5400000">
            <a:off x="5793105" y="1990090"/>
            <a:ext cx="752475" cy="160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Rectangles 26"/>
          <p:cNvSpPr/>
          <p:nvPr/>
        </p:nvSpPr>
        <p:spPr>
          <a:xfrm>
            <a:off x="7247255" y="1194435"/>
            <a:ext cx="1474470" cy="949960"/>
          </a:xfrm>
          <a:prstGeom prst="rect">
            <a:avLst/>
          </a:prstGeom>
          <a:noFill/>
          <a:ln w="1905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ight Arrow 27"/>
          <p:cNvSpPr/>
          <p:nvPr/>
        </p:nvSpPr>
        <p:spPr>
          <a:xfrm rot="16200000">
            <a:off x="7745730" y="2301875"/>
            <a:ext cx="459105" cy="140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Rectangles 28"/>
          <p:cNvSpPr/>
          <p:nvPr/>
        </p:nvSpPr>
        <p:spPr>
          <a:xfrm>
            <a:off x="7006590" y="2606040"/>
            <a:ext cx="2089150" cy="1567815"/>
          </a:xfrm>
          <a:prstGeom prst="rect">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7006590" y="2601595"/>
            <a:ext cx="2137410" cy="1476375"/>
          </a:xfrm>
          <a:prstGeom prst="rect">
            <a:avLst/>
          </a:prstGeom>
          <a:noFill/>
        </p:spPr>
        <p:txBody>
          <a:bodyPr wrap="square" rtlCol="0">
            <a:spAutoFit/>
          </a:bodyPr>
          <a:p>
            <a:pPr algn="l"/>
            <a:r>
              <a:rPr lang="en-US" b="1">
                <a:latin typeface="Times New Roman" panose="02020603050405020304" pitchFamily="18" charset="0"/>
                <a:cs typeface="Times New Roman" panose="02020603050405020304" pitchFamily="18" charset="0"/>
              </a:rPr>
              <a:t>Thời gian trên màn hình HMI là 11h59’ theo như mình nhóm đã cài đặt, lúc này đèn đã tắt.</a:t>
            </a:r>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sp>
        <p:nvSpPr>
          <p:cNvPr id="31" name="Rectangles 30"/>
          <p:cNvSpPr/>
          <p:nvPr/>
        </p:nvSpPr>
        <p:spPr>
          <a:xfrm>
            <a:off x="8037195" y="1648460"/>
            <a:ext cx="531495" cy="21653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Google Shape;86;p3"/>
          <p:cNvSpPr/>
          <p:nvPr/>
        </p:nvSpPr>
        <p:spPr>
          <a:xfrm>
            <a:off x="520065" y="108585"/>
            <a:ext cx="8233410"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 MỤC TIÊU</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84" name="Google Shape;84;p3"/>
          <p:cNvSpPr txBox="1"/>
          <p:nvPr/>
        </p:nvSpPr>
        <p:spPr>
          <a:xfrm>
            <a:off x="519749" y="738185"/>
            <a:ext cx="6546797" cy="459105"/>
          </a:xfrm>
          <a:prstGeom prst="rect">
            <a:avLst/>
          </a:prstGeom>
          <a:noFill/>
          <a:ln>
            <a:noFill/>
          </a:ln>
        </p:spPr>
        <p:txBody>
          <a:bodyPr spcFirstLastPara="1" wrap="square" lIns="91425" tIns="45700" rIns="91425" bIns="45700" anchor="t" anchorCtr="0">
            <a:spAutoFit/>
          </a:bodyPr>
          <a:lstStyle/>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a:t>
            </a:r>
            <a:r>
              <a:rPr lang="en-US" sz="2400" b="1" dirty="0">
                <a:solidFill>
                  <a:srgbClr val="FF0000"/>
                </a:solidFill>
                <a:latin typeface="Times New Roman" panose="02020603050405020304" pitchFamily="18" charset="0"/>
                <a:cs typeface="Times New Roman" panose="02020603050405020304" pitchFamily="18" charset="0"/>
              </a:rPr>
              <a:t> Lý do chọn đề tài</a:t>
            </a:r>
            <a:endParaRPr sz="2400" b="1"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938530" y="1349375"/>
            <a:ext cx="4681855" cy="4815840"/>
          </a:xfrm>
          <a:prstGeom prst="rect">
            <a:avLst/>
          </a:prstGeom>
          <a:noFill/>
        </p:spPr>
        <p:txBody>
          <a:bodyPr wrap="square" rtlCol="0">
            <a:spAutoFit/>
          </a:bodyPr>
          <a:lstStyle/>
          <a:p>
            <a:pPr marL="342900" indent="-342900" algn="just">
              <a:buFont typeface="Wingdings" panose="05000000000000000000" charset="0"/>
              <a:buChar char="q"/>
            </a:pPr>
            <a:r>
              <a:rPr lang="en-US" sz="2300">
                <a:latin typeface="Times New Roman" panose="02020603050405020304" pitchFamily="18" charset="0"/>
                <a:cs typeface="Times New Roman" panose="02020603050405020304" pitchFamily="18" charset="0"/>
              </a:rPr>
              <a:t>Hiện nay, nhiều mô hình trồng trọt chăn nuôi đang được xây dựng theo xu hướng tự động hóa, nhằm giảm kinh phí cũng như nhân công, tăng năng suất cho sản phẩm.</a:t>
            </a:r>
            <a:endParaRPr lang="en-US" sz="2300" dirty="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q"/>
            </a:pPr>
            <a:endParaRPr lang="en-US" sz="2300" dirty="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q"/>
            </a:pPr>
            <a:r>
              <a:rPr lang="en-US" sz="2300" dirty="0">
                <a:latin typeface="Times New Roman" panose="02020603050405020304" pitchFamily="18" charset="0"/>
                <a:cs typeface="Times New Roman" panose="02020603050405020304" pitchFamily="18" charset="0"/>
                <a:sym typeface="+mn-ea"/>
              </a:rPr>
              <a:t>Ứ</a:t>
            </a:r>
            <a:r>
              <a:rPr lang="en-US" sz="2300" dirty="0" err="1">
                <a:latin typeface="Times New Roman" panose="02020603050405020304" pitchFamily="18" charset="0"/>
                <a:cs typeface="Times New Roman" panose="02020603050405020304" pitchFamily="18" charset="0"/>
                <a:sym typeface="+mn-ea"/>
              </a:rPr>
              <a:t>ng</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dụng</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của</a:t>
            </a:r>
            <a:r>
              <a:rPr lang="en-US" sz="2300" dirty="0">
                <a:latin typeface="Times New Roman" panose="02020603050405020304" pitchFamily="18" charset="0"/>
                <a:cs typeface="Times New Roman" panose="02020603050405020304" pitchFamily="18" charset="0"/>
                <a:sym typeface="+mn-ea"/>
              </a:rPr>
              <a:t> IoTs </a:t>
            </a:r>
            <a:r>
              <a:rPr lang="en-US" sz="2300" dirty="0" err="1">
                <a:latin typeface="Times New Roman" panose="02020603050405020304" pitchFamily="18" charset="0"/>
                <a:cs typeface="Times New Roman" panose="02020603050405020304" pitchFamily="18" charset="0"/>
                <a:sym typeface="+mn-ea"/>
              </a:rPr>
              <a:t>đang</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được</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phổ</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biến</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rộng</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rãi</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trong</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lĩnh</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vực</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nông</a:t>
            </a:r>
            <a:r>
              <a:rPr lang="en-US" sz="2300" dirty="0">
                <a:latin typeface="Times New Roman" panose="02020603050405020304" pitchFamily="18" charset="0"/>
                <a:cs typeface="Times New Roman" panose="02020603050405020304" pitchFamily="18" charset="0"/>
                <a:sym typeface="+mn-ea"/>
              </a:rPr>
              <a:t> </a:t>
            </a:r>
            <a:r>
              <a:rPr lang="en-US" sz="2300" dirty="0" err="1">
                <a:latin typeface="Times New Roman" panose="02020603050405020304" pitchFamily="18" charset="0"/>
                <a:cs typeface="Times New Roman" panose="02020603050405020304" pitchFamily="18" charset="0"/>
                <a:sym typeface="+mn-ea"/>
              </a:rPr>
              <a:t>nghiệp</a:t>
            </a:r>
            <a:r>
              <a:rPr lang="en-US" sz="2300" dirty="0">
                <a:latin typeface="Times New Roman" panose="02020603050405020304" pitchFamily="18" charset="0"/>
                <a:cs typeface="Times New Roman" panose="02020603050405020304" pitchFamily="18" charset="0"/>
                <a:sym typeface="+mn-ea"/>
              </a:rPr>
              <a:t>.</a:t>
            </a:r>
            <a:endParaRPr lang="en-US" sz="2300" dirty="0">
              <a:latin typeface="Times New Roman" panose="02020603050405020304" pitchFamily="18" charset="0"/>
              <a:cs typeface="Times New Roman" panose="02020603050405020304" pitchFamily="18" charset="0"/>
            </a:endParaRPr>
          </a:p>
          <a:p>
            <a:pPr indent="0" algn="just">
              <a:buFont typeface="Wingdings" panose="05000000000000000000" charset="0"/>
              <a:buNone/>
            </a:pPr>
            <a:endParaRPr lang="en-US" sz="2000" dirty="0">
              <a:latin typeface="Times New Roman" panose="02020603050405020304" pitchFamily="18" charset="0"/>
              <a:cs typeface="Times New Roman" panose="02020603050405020304" pitchFamily="18" charset="0"/>
            </a:endParaRPr>
          </a:p>
          <a:p>
            <a:pPr indent="0" algn="just">
              <a:buFont typeface="Wingdings" panose="05000000000000000000" charset="0"/>
              <a:buNone/>
            </a:pP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q"/>
            </a:pP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vi-VN" altLang="en-US" sz="2000" dirty="0">
              <a:latin typeface="Times New Roman" panose="02020603050405020304" pitchFamily="18" charset="0"/>
              <a:cs typeface="Times New Roman" panose="02020603050405020304" pitchFamily="18" charset="0"/>
            </a:endParaRPr>
          </a:p>
        </p:txBody>
      </p:sp>
      <p:pic>
        <p:nvPicPr>
          <p:cNvPr id="100" name="Picture 99"/>
          <p:cNvPicPr/>
          <p:nvPr/>
        </p:nvPicPr>
        <p:blipFill>
          <a:blip r:embed="rId1"/>
          <a:stretch>
            <a:fillRect/>
          </a:stretch>
        </p:blipFill>
        <p:spPr>
          <a:xfrm>
            <a:off x="5808345" y="1398270"/>
            <a:ext cx="2945765" cy="3391535"/>
          </a:xfrm>
          <a:prstGeom prst="rect">
            <a:avLst/>
          </a:prstGeom>
          <a:noFill/>
          <a:ln w="9525">
            <a:noFill/>
          </a:ln>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Google Shape;103;p5"/>
          <p:cNvSpPr txBox="1"/>
          <p:nvPr/>
        </p:nvSpPr>
        <p:spPr>
          <a:xfrm>
            <a:off x="591820" y="540385"/>
            <a:ext cx="7867015" cy="45910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14. Kết quả hoạt động ở chế độ từ xa</a:t>
            </a:r>
            <a:endParaRPr lang="en-US" sz="2400" b="1" dirty="0">
              <a:solidFill>
                <a:srgbClr val="0070C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1" name="Google Shape;86;p3"/>
          <p:cNvSpPr/>
          <p:nvPr/>
        </p:nvSpPr>
        <p:spPr>
          <a:xfrm>
            <a:off x="591820" y="63500"/>
            <a:ext cx="80537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KẾT QUẢ THỰC HIỆN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pic>
        <p:nvPicPr>
          <p:cNvPr id="2" name="Content Placeholder 1"/>
          <p:cNvPicPr>
            <a:picLocks noChangeAspect="1"/>
          </p:cNvPicPr>
          <p:nvPr>
            <p:ph sz="half" idx="1"/>
          </p:nvPr>
        </p:nvPicPr>
        <p:blipFill>
          <a:blip r:embed="rId1"/>
          <a:stretch>
            <a:fillRect/>
          </a:stretch>
        </p:blipFill>
        <p:spPr>
          <a:xfrm>
            <a:off x="347345" y="1276350"/>
            <a:ext cx="2601595" cy="2693670"/>
          </a:xfrm>
          <a:prstGeom prst="rect">
            <a:avLst/>
          </a:prstGeom>
        </p:spPr>
      </p:pic>
      <p:pic>
        <p:nvPicPr>
          <p:cNvPr id="4" name="Content Placeholder 3"/>
          <p:cNvPicPr>
            <a:picLocks noChangeAspect="1"/>
          </p:cNvPicPr>
          <p:nvPr>
            <p:ph sz="half" idx="2"/>
          </p:nvPr>
        </p:nvPicPr>
        <p:blipFill>
          <a:blip r:embed="rId2"/>
          <a:stretch>
            <a:fillRect/>
          </a:stretch>
        </p:blipFill>
        <p:spPr>
          <a:xfrm>
            <a:off x="3300095" y="1276350"/>
            <a:ext cx="2637790" cy="2693670"/>
          </a:xfrm>
          <a:prstGeom prst="rect">
            <a:avLst/>
          </a:prstGeom>
        </p:spPr>
      </p:pic>
      <p:pic>
        <p:nvPicPr>
          <p:cNvPr id="7" name="Picture 6"/>
          <p:cNvPicPr>
            <a:picLocks noChangeAspect="1"/>
          </p:cNvPicPr>
          <p:nvPr/>
        </p:nvPicPr>
        <p:blipFill>
          <a:blip r:embed="rId3"/>
          <a:stretch>
            <a:fillRect/>
          </a:stretch>
        </p:blipFill>
        <p:spPr>
          <a:xfrm>
            <a:off x="6146165" y="1276350"/>
            <a:ext cx="2499360" cy="26936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0"/>
          <p:cNvSpPr txBox="1"/>
          <p:nvPr/>
        </p:nvSpPr>
        <p:spPr>
          <a:xfrm>
            <a:off x="823595" y="1150620"/>
            <a:ext cx="7602855" cy="3968115"/>
          </a:xfrm>
          <a:prstGeom prst="rect">
            <a:avLst/>
          </a:prstGeom>
          <a:noFill/>
          <a:ln>
            <a:noFill/>
          </a:ln>
        </p:spPr>
        <p:txBody>
          <a:bodyPr spcFirstLastPara="1" wrap="square" lIns="91425" tIns="45700" rIns="91425" bIns="45700" anchor="t" anchorCtr="0">
            <a:spAutoFit/>
          </a:bodyPr>
          <a:lstStyle/>
          <a:p>
            <a:pPr marL="342900" indent="-342900" algn="l">
              <a:lnSpc>
                <a:spcPct val="150000"/>
              </a:lnSpc>
              <a:buFont typeface="Wingdings" panose="05000000000000000000" charset="0"/>
              <a:buChar char="ü"/>
            </a:pPr>
            <a:r>
              <a:rPr lang="en-US" sz="2400" dirty="0">
                <a:solidFill>
                  <a:schemeClr val="dk1"/>
                </a:solidFill>
                <a:latin typeface="Times New Roman" panose="02020603050405020304" pitchFamily="18" charset="0"/>
                <a:cs typeface="Times New Roman" panose="02020603050405020304" pitchFamily="18" charset="0"/>
              </a:rPr>
              <a:t>Nhóm đã thiết kế và thi công thành công đề tài.</a:t>
            </a:r>
            <a:endParaRPr lang="en-US" sz="2400" dirty="0">
              <a:solidFill>
                <a:schemeClr val="dk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charset="0"/>
              <a:buChar char="ü"/>
            </a:pPr>
            <a:r>
              <a:rPr lang="en-US" sz="2400" dirty="0">
                <a:solidFill>
                  <a:schemeClr val="dk1"/>
                </a:solidFill>
                <a:latin typeface="Times New Roman" panose="02020603050405020304" pitchFamily="18" charset="0"/>
                <a:cs typeface="Times New Roman" panose="02020603050405020304" pitchFamily="18" charset="0"/>
                <a:sym typeface="+mn-ea"/>
              </a:rPr>
              <a:t>Thiết kế được giao diện trên màn HMI.</a:t>
            </a:r>
            <a:endParaRPr lang="en-US" sz="2400" dirty="0">
              <a:solidFill>
                <a:schemeClr val="dk1"/>
              </a:solidFill>
              <a:latin typeface="Times New Roman" panose="02020603050405020304" pitchFamily="18" charset="0"/>
              <a:cs typeface="Times New Roman" panose="02020603050405020304" pitchFamily="18" charset="0"/>
              <a:sym typeface="+mn-ea"/>
            </a:endParaRPr>
          </a:p>
          <a:p>
            <a:pPr marL="342900" indent="-342900" algn="l">
              <a:lnSpc>
                <a:spcPct val="150000"/>
              </a:lnSpc>
              <a:buFont typeface="Wingdings" panose="05000000000000000000" charset="0"/>
              <a:buChar char="ü"/>
            </a:pPr>
            <a:r>
              <a:rPr lang="en-US" sz="2400" dirty="0">
                <a:solidFill>
                  <a:schemeClr val="dk1"/>
                </a:solidFill>
                <a:latin typeface="Times New Roman" panose="02020603050405020304" pitchFamily="18" charset="0"/>
                <a:cs typeface="Times New Roman" panose="02020603050405020304" pitchFamily="18" charset="0"/>
              </a:rPr>
              <a:t>Điều khiển được các thiết bị từ xa dùng wifi.</a:t>
            </a:r>
            <a:endParaRPr lang="en-US" sz="2400" dirty="0">
              <a:solidFill>
                <a:schemeClr val="dk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charset="0"/>
              <a:buChar char="ü"/>
            </a:pPr>
            <a:r>
              <a:rPr lang="en-US" sz="2400" dirty="0">
                <a:solidFill>
                  <a:schemeClr val="dk1"/>
                </a:solidFill>
                <a:latin typeface="Times New Roman" panose="02020603050405020304" pitchFamily="18" charset="0"/>
                <a:cs typeface="Times New Roman" panose="02020603050405020304" pitchFamily="18" charset="0"/>
              </a:rPr>
              <a:t>Giám sát được chế độ hoạt động của hệ thống, các thông số môi trường từ cảm biến gửi về.</a:t>
            </a:r>
            <a:endParaRPr lang="en-US" sz="2400" dirty="0">
              <a:solidFill>
                <a:schemeClr val="dk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charset="0"/>
              <a:buChar char="ü"/>
            </a:pPr>
            <a:r>
              <a:rPr lang="en-US" sz="2400" dirty="0">
                <a:solidFill>
                  <a:schemeClr val="dk1"/>
                </a:solidFill>
                <a:latin typeface="Times New Roman" panose="02020603050405020304" pitchFamily="18" charset="0"/>
                <a:cs typeface="Times New Roman" panose="02020603050405020304" pitchFamily="18" charset="0"/>
              </a:rPr>
              <a:t>Thiết bị hoạt động liên tục, không bị quá tải.</a:t>
            </a:r>
            <a:endParaRPr lang="en-US" sz="2400" dirty="0">
              <a:solidFill>
                <a:schemeClr val="dk1"/>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charset="0"/>
              <a:buChar char="ü"/>
            </a:pPr>
            <a:endParaRPr lang="en-US" sz="2400" dirty="0">
              <a:solidFill>
                <a:schemeClr val="dk1"/>
              </a:solidFill>
              <a:latin typeface="Times New Roman" panose="02020603050405020304" pitchFamily="18" charset="0"/>
              <a:cs typeface="Times New Roman" panose="02020603050405020304" pitchFamily="18" charset="0"/>
            </a:endParaRPr>
          </a:p>
        </p:txBody>
      </p:sp>
      <p:sp>
        <p:nvSpPr>
          <p:cNvPr id="346" name="Google Shape;346;p20"/>
          <p:cNvSpPr/>
          <p:nvPr/>
        </p:nvSpPr>
        <p:spPr>
          <a:xfrm>
            <a:off x="535305" y="181610"/>
            <a:ext cx="7619365" cy="50990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IV. KẾT LUẬN – HƯỚNG PHÁT TRIỂN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347" name="Google Shape;347;p20"/>
          <p:cNvSpPr txBox="1"/>
          <p:nvPr/>
        </p:nvSpPr>
        <p:spPr>
          <a:xfrm>
            <a:off x="629122" y="691831"/>
            <a:ext cx="2685914" cy="459105"/>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buClr>
                <a:srgbClr val="FF0000"/>
              </a:buClr>
              <a:buSzPts val="2000"/>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 Kết luận</a:t>
            </a:r>
            <a:endParaRPr sz="2400" b="1" dirty="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Google Shape;346;p20"/>
          <p:cNvSpPr/>
          <p:nvPr/>
        </p:nvSpPr>
        <p:spPr>
          <a:xfrm>
            <a:off x="614045" y="105410"/>
            <a:ext cx="7589520" cy="50990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IV. KẾT LUẬN – HƯỚNG PHÁT TRIỂN</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2" name="Text Box 1"/>
          <p:cNvSpPr txBox="1"/>
          <p:nvPr/>
        </p:nvSpPr>
        <p:spPr>
          <a:xfrm>
            <a:off x="654413" y="711486"/>
            <a:ext cx="4447122" cy="460375"/>
          </a:xfrm>
          <a:prstGeom prst="rect">
            <a:avLst/>
          </a:prstGeom>
          <a:noFill/>
        </p:spPr>
        <p:txBody>
          <a:bodyPr wrap="square" rtlCol="0">
            <a:spAutoFit/>
          </a:bodyPr>
          <a:lstStyle/>
          <a:p>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2. Hướng phát triển đề tài</a:t>
            </a:r>
            <a:endParaRPr sz="2400" b="1" dirty="0">
              <a:latin typeface="Times New Roman" panose="02020603050405020304" pitchFamily="18" charset="0"/>
              <a:cs typeface="Times New Roman" panose="02020603050405020304" pitchFamily="18" charset="0"/>
            </a:endParaRPr>
          </a:p>
        </p:txBody>
      </p:sp>
      <p:sp>
        <p:nvSpPr>
          <p:cNvPr id="344" name="Google Shape;344;p20"/>
          <p:cNvSpPr txBox="1"/>
          <p:nvPr/>
        </p:nvSpPr>
        <p:spPr>
          <a:xfrm>
            <a:off x="576580" y="1226185"/>
            <a:ext cx="7938135" cy="3968115"/>
          </a:xfrm>
          <a:prstGeom prst="rect">
            <a:avLst/>
          </a:prstGeom>
          <a:noFill/>
          <a:ln>
            <a:noFill/>
          </a:ln>
        </p:spPr>
        <p:txBody>
          <a:bodyPr spcFirstLastPara="1" wrap="square" lIns="91425" tIns="45700" rIns="91425" bIns="45700" anchor="t" anchorCtr="0">
            <a:spAutoFit/>
          </a:bodyPr>
          <a:lstStyle/>
          <a:p>
            <a:pPr marL="444500" indent="-342900" algn="just">
              <a:lnSpc>
                <a:spcPct val="150000"/>
              </a:lnSpc>
              <a:buSzPts val="2000"/>
              <a:buFont typeface="Wingdings" panose="05000000000000000000" pitchFamily="2" charset="2"/>
              <a:buChar char="ü"/>
            </a:pPr>
            <a:r>
              <a:rPr lang="en-US" sz="2400" dirty="0">
                <a:solidFill>
                  <a:schemeClr val="dk1"/>
                </a:solidFill>
                <a:latin typeface="Times New Roman" panose="02020603050405020304" pitchFamily="18" charset="0"/>
                <a:cs typeface="Times New Roman" panose="02020603050405020304" pitchFamily="18" charset="0"/>
              </a:rPr>
              <a:t>Sử dụng những linh kiện có độ chính xác và hiệu suất cao hơn, được sử dụng rộng rãi trong công nghiệp để cải thiện độ chính xác của hệ thống.</a:t>
            </a:r>
            <a:endParaRPr lang="en-US" sz="2400" dirty="0">
              <a:solidFill>
                <a:schemeClr val="dk1"/>
              </a:solidFill>
              <a:latin typeface="Times New Roman" panose="02020603050405020304" pitchFamily="18" charset="0"/>
              <a:cs typeface="Times New Roman" panose="02020603050405020304" pitchFamily="18" charset="0"/>
            </a:endParaRPr>
          </a:p>
          <a:p>
            <a:pPr marL="444500" indent="-342900" algn="just">
              <a:lnSpc>
                <a:spcPct val="150000"/>
              </a:lnSpc>
              <a:buSzPts val="2000"/>
              <a:buFont typeface="Wingdings" panose="05000000000000000000" pitchFamily="2" charset="2"/>
              <a:buChar char="ü"/>
            </a:pPr>
            <a:r>
              <a:rPr lang="en-US" sz="2400" dirty="0">
                <a:solidFill>
                  <a:schemeClr val="dk1"/>
                </a:solidFill>
                <a:latin typeface="Times New Roman" panose="02020603050405020304" pitchFamily="18" charset="0"/>
                <a:cs typeface="Times New Roman" panose="02020603050405020304" pitchFamily="18" charset="0"/>
              </a:rPr>
              <a:t>Tùy theo mức độ yêu cầu của từng ứng dụng để thiết kế hệ thống có nhiều chức năng hơn như chế độ giám sát dùng camera, dùng lora để giám sát hệ thống xa hơn,...</a:t>
            </a:r>
            <a:endParaRPr lang="en-US" sz="2400" dirty="0">
              <a:solidFill>
                <a:schemeClr val="dk1"/>
              </a:solidFill>
              <a:latin typeface="Times New Roman" panose="02020603050405020304" pitchFamily="18" charset="0"/>
              <a:cs typeface="Times New Roman" panose="02020603050405020304" pitchFamily="18" charset="0"/>
            </a:endParaRPr>
          </a:p>
          <a:p>
            <a:pPr marL="101600" indent="0" algn="just">
              <a:lnSpc>
                <a:spcPct val="150000"/>
              </a:lnSpc>
              <a:buSzPts val="2000"/>
              <a:buFont typeface="Wingdings" panose="05000000000000000000" pitchFamily="2" charset="2"/>
              <a:buNone/>
            </a:pPr>
            <a:endParaRPr lang="en-US" sz="2400"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22"/>
          <p:cNvPicPr preferRelativeResize="0"/>
          <p:nvPr/>
        </p:nvPicPr>
        <p:blipFill>
          <a:blip r:embed="rId1"/>
          <a:stretch>
            <a:fillRect/>
          </a:stretch>
        </p:blipFill>
        <p:spPr>
          <a:xfrm>
            <a:off x="0" y="19400"/>
            <a:ext cx="9144000" cy="5143500"/>
          </a:xfrm>
          <a:prstGeom prst="rect">
            <a:avLst/>
          </a:prstGeom>
          <a:noFill/>
          <a:ln>
            <a:noFill/>
          </a:ln>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656590" y="108585"/>
            <a:ext cx="826452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 MỤC TIÊU</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84" name="Google Shape;84;p3"/>
          <p:cNvSpPr txBox="1"/>
          <p:nvPr/>
        </p:nvSpPr>
        <p:spPr>
          <a:xfrm>
            <a:off x="798514" y="682305"/>
            <a:ext cx="6546797" cy="45910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2.</a:t>
            </a:r>
            <a:r>
              <a:rPr lang="en-US" sz="2400" b="1" dirty="0">
                <a:solidFill>
                  <a:srgbClr val="FF0000"/>
                </a:solidFill>
                <a:latin typeface="Times New Roman" panose="02020603050405020304" pitchFamily="18" charset="0"/>
                <a:cs typeface="Times New Roman" panose="02020603050405020304" pitchFamily="18" charset="0"/>
              </a:rPr>
              <a:t> Mục tiêu đề tài</a:t>
            </a:r>
            <a:endParaRPr sz="2400" b="1"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798830" y="1141095"/>
            <a:ext cx="4994910" cy="3630930"/>
          </a:xfrm>
          <a:prstGeom prst="rect">
            <a:avLst/>
          </a:prstGeom>
          <a:noFill/>
        </p:spPr>
        <p:txBody>
          <a:bodyPr wrap="square" rtlCol="0" anchor="t">
            <a:spAutoFit/>
          </a:bodyPr>
          <a:p>
            <a:pPr marL="342900" indent="-342900" algn="just">
              <a:buFont typeface="Wingdings" panose="05000000000000000000" charset="0"/>
              <a:buChar char="q"/>
            </a:pPr>
            <a:r>
              <a:rPr lang="en-US" sz="2300">
                <a:latin typeface="Times New Roman" panose="02020603050405020304" pitchFamily="18" charset="0"/>
                <a:cs typeface="Times New Roman" panose="02020603050405020304" pitchFamily="18" charset="0"/>
              </a:rPr>
              <a:t>Thiết kế và thi công mô hình chăm sóc vườn hoa Lan tự động sử dụng nguồn năng lượng mặt trời, đồng thời áp dụng công nghệ IOT trong việc giám sát, chăm sóc để giảm chi phí về thuê nhân công lao động và giảm chi phí chăm sóc. </a:t>
            </a:r>
            <a:endParaRPr lang="en-US" sz="230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q"/>
            </a:pPr>
            <a:r>
              <a:rPr lang="en-US" sz="2300">
                <a:latin typeface="Times New Roman" panose="02020603050405020304" pitchFamily="18" charset="0"/>
                <a:cs typeface="Times New Roman" panose="02020603050405020304" pitchFamily="18" charset="0"/>
              </a:rPr>
              <a:t>Hệ thống sẽ giám sát chặt chẽ sự sinh trưởng của cây hoa Lan với điều kiện lý tưởng nhất.</a:t>
            </a:r>
            <a:endParaRPr lang="en-US" sz="23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5920105" y="1321435"/>
            <a:ext cx="3083560" cy="34067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656590" y="100965"/>
            <a:ext cx="8094980"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 THIẾT KẾ VÀ THI CÔNG</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84" name="Google Shape;84;p3"/>
          <p:cNvSpPr txBox="1"/>
          <p:nvPr/>
        </p:nvSpPr>
        <p:spPr>
          <a:xfrm>
            <a:off x="656274" y="609915"/>
            <a:ext cx="6546797" cy="45910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1.</a:t>
            </a:r>
            <a:r>
              <a:rPr lang="en-US" sz="2400" b="1" dirty="0">
                <a:solidFill>
                  <a:srgbClr val="FF0000"/>
                </a:solidFill>
                <a:latin typeface="Times New Roman" panose="02020603050405020304" pitchFamily="18" charset="0"/>
                <a:cs typeface="Times New Roman" panose="02020603050405020304" pitchFamily="18" charset="0"/>
              </a:rPr>
              <a:t> Sơ đồ khối của hệ thống</a:t>
            </a:r>
            <a:endParaRPr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1748155" y="1056640"/>
            <a:ext cx="5820410" cy="4086860"/>
          </a:xfrm>
          <a:prstGeom prst="rect">
            <a:avLst/>
          </a:prstGeom>
        </p:spPr>
      </p:pic>
      <p:sp>
        <p:nvSpPr>
          <p:cNvPr id="3" name="Rectangles 2"/>
          <p:cNvSpPr/>
          <p:nvPr/>
        </p:nvSpPr>
        <p:spPr>
          <a:xfrm>
            <a:off x="1743075" y="1710055"/>
            <a:ext cx="5825490" cy="3314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71500" y="108585"/>
            <a:ext cx="8200390"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 THIẾT KẾ VÀ THI CÔNG</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84" name="Google Shape;84;p3"/>
          <p:cNvSpPr txBox="1"/>
          <p:nvPr/>
        </p:nvSpPr>
        <p:spPr>
          <a:xfrm>
            <a:off x="571184" y="618805"/>
            <a:ext cx="6546797" cy="45910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2.</a:t>
            </a:r>
            <a:r>
              <a:rPr lang="en-US" sz="2400" b="1" dirty="0">
                <a:solidFill>
                  <a:srgbClr val="FF0000"/>
                </a:solidFill>
                <a:latin typeface="Times New Roman" panose="02020603050405020304" pitchFamily="18" charset="0"/>
                <a:cs typeface="Times New Roman" panose="02020603050405020304" pitchFamily="18" charset="0"/>
              </a:rPr>
              <a:t> Khối vi xử lý và điều khiển trung tâm</a:t>
            </a:r>
            <a:endParaRPr sz="2400" b="1"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1"/>
          <a:stretch>
            <a:fillRect/>
          </a:stretch>
        </p:blipFill>
        <p:spPr>
          <a:xfrm>
            <a:off x="2335530" y="1151255"/>
            <a:ext cx="4439285" cy="3425190"/>
          </a:xfrm>
          <a:prstGeom prst="rect">
            <a:avLst/>
          </a:prstGeom>
        </p:spPr>
      </p:pic>
      <p:sp>
        <p:nvSpPr>
          <p:cNvPr id="5" name="Rectangles 4"/>
          <p:cNvSpPr/>
          <p:nvPr/>
        </p:nvSpPr>
        <p:spPr>
          <a:xfrm>
            <a:off x="5374640" y="2289175"/>
            <a:ext cx="1356360" cy="186055"/>
          </a:xfrm>
          <a:prstGeom prst="rect">
            <a:avLst/>
          </a:prstGeom>
          <a:noFill/>
          <a:ln w="12700" cmpd="sng">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146675" y="1240790"/>
            <a:ext cx="289560" cy="790575"/>
          </a:xfrm>
          <a:prstGeom prst="rect">
            <a:avLst/>
          </a:prstGeom>
          <a:no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ight Arrow 7"/>
          <p:cNvSpPr/>
          <p:nvPr/>
        </p:nvSpPr>
        <p:spPr>
          <a:xfrm>
            <a:off x="5516245" y="1151255"/>
            <a:ext cx="1073150" cy="32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6688455" y="1080770"/>
            <a:ext cx="2156460" cy="655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6725920" y="1040130"/>
            <a:ext cx="1981200" cy="675640"/>
          </a:xfrm>
          <a:prstGeom prst="rect">
            <a:avLst/>
          </a:prstGeom>
          <a:noFill/>
        </p:spPr>
        <p:txBody>
          <a:bodyPr wrap="square" rtlCol="0">
            <a:spAutoFit/>
          </a:bodyPr>
          <a:p>
            <a:pPr algn="ctr"/>
            <a:r>
              <a:rPr lang="en-US" sz="1900" b="1">
                <a:latin typeface="Times New Roman" panose="02020603050405020304" pitchFamily="18" charset="0"/>
                <a:cs typeface="Times New Roman" panose="02020603050405020304" pitchFamily="18" charset="0"/>
              </a:rPr>
              <a:t>Giao tiếp với màn hình HMI</a:t>
            </a:r>
            <a:endParaRPr lang="en-US" sz="1900" b="1">
              <a:latin typeface="Times New Roman" panose="02020603050405020304" pitchFamily="18" charset="0"/>
              <a:cs typeface="Times New Roman" panose="02020603050405020304" pitchFamily="18" charset="0"/>
            </a:endParaRPr>
          </a:p>
        </p:txBody>
      </p:sp>
      <p:sp>
        <p:nvSpPr>
          <p:cNvPr id="11" name="Rectangles 10"/>
          <p:cNvSpPr/>
          <p:nvPr/>
        </p:nvSpPr>
        <p:spPr>
          <a:xfrm>
            <a:off x="7402195" y="2661920"/>
            <a:ext cx="1582420" cy="739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7402195" y="2677795"/>
            <a:ext cx="1673860" cy="675640"/>
          </a:xfrm>
          <a:prstGeom prst="rect">
            <a:avLst/>
          </a:prstGeom>
          <a:noFill/>
        </p:spPr>
        <p:txBody>
          <a:bodyPr wrap="square" rtlCol="0">
            <a:spAutoFit/>
          </a:bodyPr>
          <a:p>
            <a:r>
              <a:rPr lang="en-US" sz="1900" b="1">
                <a:latin typeface="Times New Roman" panose="02020603050405020304" pitchFamily="18" charset="0"/>
                <a:cs typeface="Times New Roman" panose="02020603050405020304" pitchFamily="18" charset="0"/>
              </a:rPr>
              <a:t>Giao tiếp với RTC DS3231</a:t>
            </a:r>
            <a:endParaRPr lang="en-US" sz="1900" b="1">
              <a:latin typeface="Times New Roman" panose="02020603050405020304" pitchFamily="18" charset="0"/>
              <a:cs typeface="Times New Roman" panose="02020603050405020304" pitchFamily="18" charset="0"/>
            </a:endParaRPr>
          </a:p>
        </p:txBody>
      </p:sp>
      <p:sp>
        <p:nvSpPr>
          <p:cNvPr id="13" name="Text Box 12"/>
          <p:cNvSpPr txBox="1"/>
          <p:nvPr/>
        </p:nvSpPr>
        <p:spPr>
          <a:xfrm>
            <a:off x="5474335" y="951230"/>
            <a:ext cx="929640" cy="368300"/>
          </a:xfrm>
          <a:prstGeom prst="rect">
            <a:avLst/>
          </a:prstGeom>
          <a:noFill/>
        </p:spPr>
        <p:txBody>
          <a:bodyPr wrap="square" rtlCol="0">
            <a:spAutoFit/>
          </a:bodyPr>
          <a:p>
            <a:r>
              <a:rPr lang="en-US" sz="1600">
                <a:latin typeface="Times New Roman" panose="02020603050405020304" pitchFamily="18" charset="0"/>
                <a:cs typeface="Times New Roman" panose="02020603050405020304" pitchFamily="18" charset="0"/>
              </a:rPr>
              <a:t>(</a:t>
            </a:r>
            <a:r>
              <a:rPr lang="en-US" sz="1600" b="1">
                <a:latin typeface="Times New Roman" panose="02020603050405020304" pitchFamily="18" charset="0"/>
                <a:cs typeface="Times New Roman" panose="02020603050405020304" pitchFamily="18" charset="0"/>
              </a:rPr>
              <a:t>Tx,Rx</a:t>
            </a:r>
            <a:r>
              <a:rPr lang="en-US"/>
              <a:t>)</a:t>
            </a:r>
            <a:endParaRPr lang="en-US"/>
          </a:p>
        </p:txBody>
      </p:sp>
      <p:sp>
        <p:nvSpPr>
          <p:cNvPr id="14" name="Text Box 13"/>
          <p:cNvSpPr txBox="1"/>
          <p:nvPr/>
        </p:nvSpPr>
        <p:spPr>
          <a:xfrm>
            <a:off x="6375400" y="2917825"/>
            <a:ext cx="1047115" cy="306705"/>
          </a:xfrm>
          <a:prstGeom prst="rect">
            <a:avLst/>
          </a:prstGeom>
          <a:noFill/>
        </p:spPr>
        <p:txBody>
          <a:bodyPr wrap="none" rtlCol="0" anchor="t">
            <a:spAutoFit/>
          </a:bodyPr>
          <a:p>
            <a:r>
              <a:rPr lang="en-US" sz="1400" b="1">
                <a:latin typeface="Times New Roman" panose="02020603050405020304" pitchFamily="18" charset="0"/>
                <a:cs typeface="Times New Roman" panose="02020603050405020304" pitchFamily="18" charset="0"/>
                <a:sym typeface="+mn-ea"/>
              </a:rPr>
              <a:t>(SDA,SCL)</a:t>
            </a:r>
            <a:endParaRPr lang="en-US" sz="1400" b="1">
              <a:latin typeface="Times New Roman" panose="02020603050405020304" pitchFamily="18" charset="0"/>
              <a:cs typeface="Times New Roman" panose="02020603050405020304" pitchFamily="18" charset="0"/>
            </a:endParaRPr>
          </a:p>
        </p:txBody>
      </p:sp>
      <p:sp>
        <p:nvSpPr>
          <p:cNvPr id="3" name="Rectangles 2"/>
          <p:cNvSpPr/>
          <p:nvPr/>
        </p:nvSpPr>
        <p:spPr>
          <a:xfrm>
            <a:off x="5076825" y="3840480"/>
            <a:ext cx="184150" cy="735965"/>
          </a:xfrm>
          <a:prstGeom prst="rect">
            <a:avLst/>
          </a:prstGeom>
          <a:noFill/>
          <a:ln w="12700"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694555" y="1264920"/>
            <a:ext cx="367665" cy="915035"/>
          </a:xfrm>
          <a:prstGeom prst="rect">
            <a:avLst/>
          </a:prstGeom>
          <a:noFill/>
          <a:ln w="12700"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ectangles 15"/>
          <p:cNvSpPr/>
          <p:nvPr/>
        </p:nvSpPr>
        <p:spPr>
          <a:xfrm>
            <a:off x="831215" y="1283335"/>
            <a:ext cx="1981200" cy="655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Text Box 16"/>
          <p:cNvSpPr txBox="1"/>
          <p:nvPr/>
        </p:nvSpPr>
        <p:spPr>
          <a:xfrm>
            <a:off x="831215" y="1242695"/>
            <a:ext cx="1981200" cy="706755"/>
          </a:xfrm>
          <a:prstGeom prst="rect">
            <a:avLst/>
          </a:prstGeom>
          <a:noFill/>
        </p:spPr>
        <p:txBody>
          <a:bodyPr wrap="square" rtlCol="0">
            <a:spAutoFit/>
          </a:bodyPr>
          <a:p>
            <a:pPr algn="ctr"/>
            <a:r>
              <a:rPr lang="en-US" sz="1900" b="1">
                <a:latin typeface="Times New Roman" panose="02020603050405020304" pitchFamily="18" charset="0"/>
                <a:cs typeface="Times New Roman" panose="02020603050405020304" pitchFamily="18" charset="0"/>
              </a:rPr>
              <a:t>Giao tiếp với module 4relay</a:t>
            </a:r>
            <a:r>
              <a:rPr lang="en-US" sz="2100" b="1">
                <a:latin typeface="Times New Roman" panose="02020603050405020304" pitchFamily="18" charset="0"/>
                <a:cs typeface="Times New Roman" panose="02020603050405020304" pitchFamily="18" charset="0"/>
              </a:rPr>
              <a:t> </a:t>
            </a:r>
            <a:endParaRPr lang="en-US" sz="2100" b="1">
              <a:latin typeface="Times New Roman" panose="02020603050405020304" pitchFamily="18" charset="0"/>
              <a:cs typeface="Times New Roman" panose="02020603050405020304" pitchFamily="18" charset="0"/>
            </a:endParaRPr>
          </a:p>
        </p:txBody>
      </p:sp>
      <p:sp>
        <p:nvSpPr>
          <p:cNvPr id="18" name="Rectangles 17"/>
          <p:cNvSpPr/>
          <p:nvPr/>
        </p:nvSpPr>
        <p:spPr>
          <a:xfrm>
            <a:off x="6650990" y="3840480"/>
            <a:ext cx="2435225" cy="655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Text Box 18"/>
          <p:cNvSpPr txBox="1"/>
          <p:nvPr/>
        </p:nvSpPr>
        <p:spPr>
          <a:xfrm>
            <a:off x="6641465" y="3799205"/>
            <a:ext cx="2454275" cy="675640"/>
          </a:xfrm>
          <a:prstGeom prst="rect">
            <a:avLst/>
          </a:prstGeom>
          <a:noFill/>
        </p:spPr>
        <p:txBody>
          <a:bodyPr wrap="square" rtlCol="0">
            <a:spAutoFit/>
          </a:bodyPr>
          <a:p>
            <a:pPr algn="ctr"/>
            <a:r>
              <a:rPr lang="en-US" sz="1900" b="1">
                <a:latin typeface="Times New Roman" panose="02020603050405020304" pitchFamily="18" charset="0"/>
                <a:cs typeface="Times New Roman" panose="02020603050405020304" pitchFamily="18" charset="0"/>
              </a:rPr>
              <a:t>Giao tiếp với cảm biến mưa, quang,...</a:t>
            </a:r>
            <a:endParaRPr lang="en-US" sz="1900" b="1">
              <a:latin typeface="Times New Roman" panose="02020603050405020304" pitchFamily="18" charset="0"/>
              <a:cs typeface="Times New Roman" panose="02020603050405020304" pitchFamily="18" charset="0"/>
            </a:endParaRPr>
          </a:p>
        </p:txBody>
      </p:sp>
      <p:sp>
        <p:nvSpPr>
          <p:cNvPr id="20" name="Right Arrow 19"/>
          <p:cNvSpPr/>
          <p:nvPr/>
        </p:nvSpPr>
        <p:spPr>
          <a:xfrm>
            <a:off x="5270500" y="4117975"/>
            <a:ext cx="1361440" cy="218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5368290" y="4199255"/>
            <a:ext cx="1141730" cy="337185"/>
          </a:xfrm>
          <a:prstGeom prst="rect">
            <a:avLst/>
          </a:prstGeom>
          <a:noFill/>
        </p:spPr>
        <p:txBody>
          <a:bodyPr wrap="square" rtlCol="0">
            <a:spAutoFit/>
          </a:bodyPr>
          <a:p>
            <a:r>
              <a:rPr lang="en-US" sz="1600">
                <a:latin typeface="Times New Roman" panose="02020603050405020304" pitchFamily="18" charset="0"/>
                <a:cs typeface="Times New Roman" panose="02020603050405020304" pitchFamily="18" charset="0"/>
              </a:rPr>
              <a:t>(</a:t>
            </a:r>
            <a:r>
              <a:rPr lang="en-US" sz="1600" b="1">
                <a:latin typeface="Times New Roman" panose="02020603050405020304" pitchFamily="18" charset="0"/>
                <a:cs typeface="Times New Roman" panose="02020603050405020304" pitchFamily="18" charset="0"/>
              </a:rPr>
              <a:t>One-wire</a:t>
            </a:r>
            <a:r>
              <a:rPr lang="en-US" sz="1600">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
        <p:nvSpPr>
          <p:cNvPr id="22" name="Left Arrow 21"/>
          <p:cNvSpPr/>
          <p:nvPr/>
        </p:nvSpPr>
        <p:spPr>
          <a:xfrm>
            <a:off x="2832100" y="1320165"/>
            <a:ext cx="1787525" cy="1504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Rectangles 23"/>
          <p:cNvSpPr/>
          <p:nvPr/>
        </p:nvSpPr>
        <p:spPr>
          <a:xfrm>
            <a:off x="4647565" y="3839845"/>
            <a:ext cx="413385" cy="735965"/>
          </a:xfrm>
          <a:prstGeom prst="rect">
            <a:avLst/>
          </a:prstGeom>
          <a:noFill/>
          <a:ln w="12700"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Bent-Up Arrow 24"/>
          <p:cNvSpPr/>
          <p:nvPr/>
        </p:nvSpPr>
        <p:spPr>
          <a:xfrm rot="5400000">
            <a:off x="5312410" y="3982085"/>
            <a:ext cx="415925" cy="1651000"/>
          </a:xfrm>
          <a:prstGeom prst="bentUpArrow">
            <a:avLst>
              <a:gd name="adj1" fmla="val 25000"/>
              <a:gd name="adj2" fmla="val 2870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6344920" y="4536440"/>
            <a:ext cx="2427605" cy="607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Text Box 26"/>
          <p:cNvSpPr txBox="1"/>
          <p:nvPr/>
        </p:nvSpPr>
        <p:spPr>
          <a:xfrm>
            <a:off x="6404610" y="4671060"/>
            <a:ext cx="2044700" cy="368300"/>
          </a:xfrm>
          <a:prstGeom prst="rect">
            <a:avLst/>
          </a:prstGeom>
          <a:noFill/>
        </p:spPr>
        <p:txBody>
          <a:bodyPr wrap="square" rtlCol="0">
            <a:spAutoFit/>
          </a:bodyPr>
          <a:p>
            <a:r>
              <a:rPr lang="en-US" b="1">
                <a:latin typeface="Times New Roman" panose="02020603050405020304" pitchFamily="18" charset="0"/>
                <a:cs typeface="Times New Roman" panose="02020603050405020304" pitchFamily="18" charset="0"/>
              </a:rPr>
              <a:t>Giao tiếp với L298</a:t>
            </a:r>
            <a:endParaRPr lang="en-US" b="1">
              <a:latin typeface="Times New Roman" panose="02020603050405020304" pitchFamily="18" charset="0"/>
              <a:cs typeface="Times New Roman" panose="02020603050405020304" pitchFamily="18" charset="0"/>
            </a:endParaRPr>
          </a:p>
        </p:txBody>
      </p:sp>
      <p:sp>
        <p:nvSpPr>
          <p:cNvPr id="28" name="Bent-Up Arrow 27"/>
          <p:cNvSpPr/>
          <p:nvPr/>
        </p:nvSpPr>
        <p:spPr>
          <a:xfrm rot="5400000">
            <a:off x="6649720" y="2261235"/>
            <a:ext cx="497840" cy="988695"/>
          </a:xfrm>
          <a:prstGeom prst="bentUpArrow">
            <a:avLst>
              <a:gd name="adj1" fmla="val 25000"/>
              <a:gd name="adj2" fmla="val 2870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Rectangles 28"/>
          <p:cNvSpPr/>
          <p:nvPr/>
        </p:nvSpPr>
        <p:spPr>
          <a:xfrm>
            <a:off x="5375275" y="2143760"/>
            <a:ext cx="1295400" cy="131445"/>
          </a:xfrm>
          <a:prstGeom prst="rect">
            <a:avLst/>
          </a:prstGeom>
          <a:noFill/>
          <a:ln w="12700" cmpd="sng">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Rectangles 29"/>
          <p:cNvSpPr/>
          <p:nvPr/>
        </p:nvSpPr>
        <p:spPr>
          <a:xfrm>
            <a:off x="7239635" y="1904365"/>
            <a:ext cx="1817370" cy="6737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Text Box 30"/>
          <p:cNvSpPr txBox="1"/>
          <p:nvPr/>
        </p:nvSpPr>
        <p:spPr>
          <a:xfrm>
            <a:off x="7240905" y="1851025"/>
            <a:ext cx="1905000" cy="675640"/>
          </a:xfrm>
          <a:prstGeom prst="rect">
            <a:avLst/>
          </a:prstGeom>
          <a:noFill/>
        </p:spPr>
        <p:txBody>
          <a:bodyPr wrap="square" rtlCol="0">
            <a:spAutoFit/>
          </a:bodyPr>
          <a:p>
            <a:pPr algn="l"/>
            <a:r>
              <a:rPr lang="en-US" sz="1900" b="1">
                <a:latin typeface="Times New Roman" panose="02020603050405020304" pitchFamily="18" charset="0"/>
                <a:cs typeface="Times New Roman" panose="02020603050405020304" pitchFamily="18" charset="0"/>
              </a:rPr>
              <a:t>Giao tiếp với Esp32</a:t>
            </a:r>
            <a:endParaRPr lang="en-US" sz="1900" b="1">
              <a:latin typeface="Times New Roman" panose="02020603050405020304" pitchFamily="18" charset="0"/>
              <a:cs typeface="Times New Roman" panose="02020603050405020304" pitchFamily="18" charset="0"/>
            </a:endParaRPr>
          </a:p>
        </p:txBody>
      </p:sp>
      <p:sp>
        <p:nvSpPr>
          <p:cNvPr id="32" name="Right Arrow 31"/>
          <p:cNvSpPr/>
          <p:nvPr/>
        </p:nvSpPr>
        <p:spPr>
          <a:xfrm>
            <a:off x="6688455" y="2082800"/>
            <a:ext cx="552450" cy="218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Rectangles 32"/>
          <p:cNvSpPr/>
          <p:nvPr/>
        </p:nvSpPr>
        <p:spPr>
          <a:xfrm>
            <a:off x="80010" y="2721610"/>
            <a:ext cx="2628900" cy="229425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114300" y="2677795"/>
            <a:ext cx="2560320" cy="2291715"/>
          </a:xfrm>
          <a:prstGeom prst="rect">
            <a:avLst/>
          </a:prstGeom>
          <a:noFill/>
        </p:spPr>
        <p:txBody>
          <a:bodyPr wrap="square" rtlCol="0">
            <a:spAutoFit/>
          </a:bodyPr>
          <a:p>
            <a:pPr marL="285750" indent="-285750">
              <a:buFont typeface="Wingdings" panose="05000000000000000000" charset="0"/>
              <a:buChar char="q"/>
            </a:pPr>
            <a:r>
              <a:rPr lang="en-US" sz="1300" b="1">
                <a:latin typeface="Times New Roman" panose="02020603050405020304" pitchFamily="18" charset="0"/>
                <a:cs typeface="Times New Roman" panose="02020603050405020304" pitchFamily="18" charset="0"/>
              </a:rPr>
              <a:t>Board Arduino Mega 2560 sử dụng hết 18 chân( dòng mỗi chân I/O là 40mA):</a:t>
            </a:r>
            <a:endParaRPr lang="en-US" sz="1300" b="1">
              <a:latin typeface="Times New Roman" panose="02020603050405020304" pitchFamily="18" charset="0"/>
              <a:cs typeface="Times New Roman" panose="02020603050405020304" pitchFamily="18" charset="0"/>
            </a:endParaRPr>
          </a:p>
          <a:p>
            <a:pPr indent="0">
              <a:buFont typeface="Wingdings" panose="05000000000000000000" charset="0"/>
              <a:buNone/>
            </a:pPr>
            <a:r>
              <a:rPr lang="en-US" sz="1300">
                <a:latin typeface="Times New Roman" panose="02020603050405020304" pitchFamily="18" charset="0"/>
                <a:cs typeface="Times New Roman" panose="02020603050405020304" pitchFamily="18" charset="0"/>
                <a:sym typeface="+mn-ea"/>
              </a:rPr>
              <a:t>        I</a:t>
            </a:r>
            <a:r>
              <a:rPr lang="en-US" sz="1300" baseline="-25000">
                <a:latin typeface="Times New Roman" panose="02020603050405020304" pitchFamily="18" charset="0"/>
                <a:cs typeface="Times New Roman" panose="02020603050405020304" pitchFamily="18" charset="0"/>
                <a:sym typeface="+mn-ea"/>
              </a:rPr>
              <a:t>arduino</a:t>
            </a:r>
            <a:r>
              <a:rPr lang="en-US" sz="1300">
                <a:latin typeface="Times New Roman" panose="02020603050405020304" pitchFamily="18" charset="0"/>
                <a:cs typeface="Times New Roman" panose="02020603050405020304" pitchFamily="18" charset="0"/>
                <a:sym typeface="+mn-ea"/>
              </a:rPr>
              <a:t> = I</a:t>
            </a:r>
            <a:r>
              <a:rPr lang="en-US" sz="1300" baseline="-25000">
                <a:latin typeface="Times New Roman" panose="02020603050405020304" pitchFamily="18" charset="0"/>
                <a:cs typeface="Times New Roman" panose="02020603050405020304" pitchFamily="18" charset="0"/>
                <a:sym typeface="+mn-ea"/>
              </a:rPr>
              <a:t>18pin</a:t>
            </a:r>
            <a:r>
              <a:rPr lang="en-US" sz="1300">
                <a:latin typeface="Times New Roman" panose="02020603050405020304" pitchFamily="18" charset="0"/>
                <a:cs typeface="Times New Roman" panose="02020603050405020304" pitchFamily="18" charset="0"/>
                <a:sym typeface="+mn-ea"/>
              </a:rPr>
              <a:t> x (dòng mỗi I/0)</a:t>
            </a:r>
            <a:endParaRPr lang="en-US" sz="1300">
              <a:latin typeface="Times New Roman" panose="02020603050405020304" pitchFamily="18" charset="0"/>
              <a:cs typeface="Times New Roman" panose="02020603050405020304" pitchFamily="18" charset="0"/>
            </a:endParaRPr>
          </a:p>
          <a:p>
            <a:pPr indent="0">
              <a:buFont typeface="Wingdings" panose="05000000000000000000" charset="0"/>
              <a:buNone/>
            </a:pPr>
            <a:r>
              <a:rPr lang="en-US" sz="1300">
                <a:latin typeface="Times New Roman" panose="02020603050405020304" pitchFamily="18" charset="0"/>
                <a:cs typeface="Times New Roman" panose="02020603050405020304" pitchFamily="18" charset="0"/>
                <a:sym typeface="+mn-ea"/>
              </a:rPr>
              <a:t>                  = 720 (mA).</a:t>
            </a:r>
            <a:endParaRPr lang="en-US" sz="13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sz="1300" b="1">
                <a:latin typeface="Times New Roman" panose="02020603050405020304" pitchFamily="18" charset="0"/>
                <a:cs typeface="Times New Roman" panose="02020603050405020304" pitchFamily="18" charset="0"/>
              </a:rPr>
              <a:t>Tổng dòng tiêu thụ trên các thiết bị 5V:</a:t>
            </a:r>
            <a:endParaRPr lang="en-US" sz="1300" b="1">
              <a:latin typeface="Times New Roman" panose="02020603050405020304" pitchFamily="18" charset="0"/>
              <a:cs typeface="Times New Roman" panose="02020603050405020304" pitchFamily="18" charset="0"/>
            </a:endParaRPr>
          </a:p>
          <a:p>
            <a:pPr indent="0">
              <a:buFont typeface="Wingdings" panose="05000000000000000000" charset="0"/>
              <a:buNone/>
            </a:pPr>
            <a:r>
              <a:rPr lang="en-US" sz="1300">
                <a:latin typeface="Times New Roman" panose="02020603050405020304" pitchFamily="18" charset="0"/>
                <a:cs typeface="Times New Roman" panose="02020603050405020304" pitchFamily="18" charset="0"/>
                <a:sym typeface="+mn-ea"/>
              </a:rPr>
              <a:t>        I</a:t>
            </a:r>
            <a:r>
              <a:rPr lang="en-US" sz="1300" baseline="-25000">
                <a:latin typeface="Times New Roman" panose="02020603050405020304" pitchFamily="18" charset="0"/>
                <a:cs typeface="Times New Roman" panose="02020603050405020304" pitchFamily="18" charset="0"/>
                <a:sym typeface="+mn-ea"/>
              </a:rPr>
              <a:t>Tổng</a:t>
            </a:r>
            <a:r>
              <a:rPr lang="en-US" sz="1300">
                <a:latin typeface="Times New Roman" panose="02020603050405020304" pitchFamily="18" charset="0"/>
                <a:cs typeface="Times New Roman" panose="02020603050405020304" pitchFamily="18" charset="0"/>
                <a:sym typeface="+mn-ea"/>
              </a:rPr>
              <a:t> = 1.664mA = 1,66A</a:t>
            </a:r>
            <a:endParaRPr lang="en-US" sz="1300" b="1">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sz="1300" b="1">
                <a:latin typeface="Times New Roman" panose="02020603050405020304" pitchFamily="18" charset="0"/>
                <a:cs typeface="Times New Roman" panose="02020603050405020304" pitchFamily="18" charset="0"/>
              </a:rPr>
              <a:t>Tổng dòng tiêu thụ trên các thiết bị 12V:</a:t>
            </a:r>
            <a:endParaRPr lang="en-US" sz="1300" b="1">
              <a:latin typeface="Times New Roman" panose="02020603050405020304" pitchFamily="18" charset="0"/>
              <a:cs typeface="Times New Roman" panose="02020603050405020304" pitchFamily="18" charset="0"/>
            </a:endParaRPr>
          </a:p>
          <a:p>
            <a:pPr indent="0">
              <a:buFont typeface="Wingdings" panose="05000000000000000000" charset="0"/>
              <a:buNone/>
            </a:pPr>
            <a:r>
              <a:rPr lang="en-US" sz="1300" b="1">
                <a:latin typeface="Times New Roman" panose="02020603050405020304" pitchFamily="18" charset="0"/>
                <a:cs typeface="Times New Roman" panose="02020603050405020304" pitchFamily="18" charset="0"/>
              </a:rPr>
              <a:t>        </a:t>
            </a:r>
            <a:r>
              <a:rPr lang="en-US" sz="1300">
                <a:latin typeface="Times New Roman" panose="02020603050405020304" pitchFamily="18" charset="0"/>
                <a:cs typeface="Times New Roman" panose="02020603050405020304" pitchFamily="18" charset="0"/>
                <a:sym typeface="+mn-ea"/>
              </a:rPr>
              <a:t>I</a:t>
            </a:r>
            <a:r>
              <a:rPr lang="en-US" sz="1300" baseline="-25000">
                <a:latin typeface="Times New Roman" panose="02020603050405020304" pitchFamily="18" charset="0"/>
                <a:cs typeface="Times New Roman" panose="02020603050405020304" pitchFamily="18" charset="0"/>
                <a:sym typeface="+mn-ea"/>
              </a:rPr>
              <a:t>Tổng</a:t>
            </a:r>
            <a:r>
              <a:rPr lang="en-US" sz="1300">
                <a:latin typeface="Times New Roman" panose="02020603050405020304" pitchFamily="18" charset="0"/>
                <a:cs typeface="Times New Roman" panose="02020603050405020304" pitchFamily="18" charset="0"/>
                <a:sym typeface="+mn-ea"/>
              </a:rPr>
              <a:t> = 1.376mA = 1,37A</a:t>
            </a:r>
            <a:endParaRPr lang="en-US" sz="1300" b="1">
              <a:latin typeface="Times New Roman" panose="02020603050405020304" pitchFamily="18" charset="0"/>
              <a:cs typeface="Times New Roman" panose="02020603050405020304" pitchFamily="18" charset="0"/>
            </a:endParaRPr>
          </a:p>
        </p:txBody>
      </p:sp>
      <p:sp>
        <p:nvSpPr>
          <p:cNvPr id="36" name="Text Box 35"/>
          <p:cNvSpPr txBox="1"/>
          <p:nvPr/>
        </p:nvSpPr>
        <p:spPr>
          <a:xfrm>
            <a:off x="80010" y="2353310"/>
            <a:ext cx="1424940" cy="368300"/>
          </a:xfrm>
          <a:prstGeom prst="rect">
            <a:avLst/>
          </a:prstGeom>
          <a:noFill/>
        </p:spPr>
        <p:txBody>
          <a:bodyPr wrap="square" rtlCol="0">
            <a:spAutoFit/>
          </a:bodyPr>
          <a:p>
            <a:r>
              <a:rPr lang="en-US" b="1" u="sng">
                <a:latin typeface="Times New Roman" panose="02020603050405020304" pitchFamily="18" charset="0"/>
                <a:cs typeface="Times New Roman" panose="02020603050405020304" pitchFamily="18" charset="0"/>
              </a:rPr>
              <a:t>Nhận xét:</a:t>
            </a:r>
            <a:endParaRPr lang="en-US" b="1" u="sng">
              <a:latin typeface="Times New Roman" panose="02020603050405020304" pitchFamily="18" charset="0"/>
              <a:cs typeface="Times New Roman" panose="02020603050405020304" pitchFamily="18" charset="0"/>
            </a:endParaRPr>
          </a:p>
        </p:txBody>
      </p:sp>
      <p:sp>
        <p:nvSpPr>
          <p:cNvPr id="37" name="Text Box 36"/>
          <p:cNvSpPr txBox="1"/>
          <p:nvPr/>
        </p:nvSpPr>
        <p:spPr>
          <a:xfrm>
            <a:off x="6344920" y="1823085"/>
            <a:ext cx="992505" cy="306705"/>
          </a:xfrm>
          <a:prstGeom prst="rect">
            <a:avLst/>
          </a:prstGeom>
          <a:noFill/>
        </p:spPr>
        <p:txBody>
          <a:bodyPr wrap="none" rtlCol="0" anchor="t">
            <a:spAutoFit/>
          </a:bodyPr>
          <a:p>
            <a:r>
              <a:rPr lang="en-US" sz="1400" b="1">
                <a:latin typeface="Times New Roman" panose="02020603050405020304" pitchFamily="18" charset="0"/>
                <a:cs typeface="Times New Roman" panose="02020603050405020304" pitchFamily="18" charset="0"/>
                <a:sym typeface="+mn-ea"/>
              </a:rPr>
              <a:t>(Tx2, Rx2)</a:t>
            </a:r>
            <a:endParaRPr 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71500" y="108585"/>
            <a:ext cx="8186420"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III. </a:t>
            </a: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THIẾT KẾ VÀ THI CÔNG</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84" name="Google Shape;84;p3"/>
          <p:cNvSpPr txBox="1"/>
          <p:nvPr/>
        </p:nvSpPr>
        <p:spPr>
          <a:xfrm>
            <a:off x="571184" y="639125"/>
            <a:ext cx="6546797" cy="45910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3.</a:t>
            </a:r>
            <a:r>
              <a:rPr lang="en-US" sz="2400" b="1" dirty="0">
                <a:solidFill>
                  <a:srgbClr val="FF0000"/>
                </a:solidFill>
                <a:latin typeface="Times New Roman" panose="02020603050405020304" pitchFamily="18" charset="0"/>
                <a:cs typeface="Times New Roman" panose="02020603050405020304" pitchFamily="18" charset="0"/>
              </a:rPr>
              <a:t> Khối thu phát wifi</a:t>
            </a:r>
            <a:endParaRPr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2628900" y="1518285"/>
            <a:ext cx="3886200" cy="3067050"/>
          </a:xfrm>
          <a:prstGeom prst="rect">
            <a:avLst/>
          </a:prstGeom>
        </p:spPr>
      </p:pic>
      <p:sp>
        <p:nvSpPr>
          <p:cNvPr id="3" name="Rectangles 2"/>
          <p:cNvSpPr/>
          <p:nvPr/>
        </p:nvSpPr>
        <p:spPr>
          <a:xfrm>
            <a:off x="4602480" y="3463290"/>
            <a:ext cx="1569720" cy="220980"/>
          </a:xfrm>
          <a:prstGeom prst="rect">
            <a:avLst/>
          </a:prstGeom>
          <a:noFill/>
          <a:ln w="12700"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ight Arrow 3"/>
          <p:cNvSpPr/>
          <p:nvPr/>
        </p:nvSpPr>
        <p:spPr>
          <a:xfrm>
            <a:off x="6217920" y="3417570"/>
            <a:ext cx="739140"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6972300" y="3185160"/>
            <a:ext cx="208788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897880" y="3156585"/>
            <a:ext cx="1378585" cy="306705"/>
          </a:xfrm>
          <a:prstGeom prst="rect">
            <a:avLst/>
          </a:prstGeom>
          <a:noFill/>
        </p:spPr>
        <p:txBody>
          <a:bodyPr wrap="square" rtlCol="0">
            <a:spAutoFit/>
          </a:bodyPr>
          <a:p>
            <a:endParaRPr lang="en-US" sz="1400" b="1">
              <a:latin typeface="Times New Roman" panose="02020603050405020304" pitchFamily="18" charset="0"/>
              <a:cs typeface="Times New Roman" panose="02020603050405020304" pitchFamily="18" charset="0"/>
            </a:endParaRPr>
          </a:p>
        </p:txBody>
      </p:sp>
      <p:sp>
        <p:nvSpPr>
          <p:cNvPr id="7" name="Text Box 6"/>
          <p:cNvSpPr txBox="1"/>
          <p:nvPr/>
        </p:nvSpPr>
        <p:spPr>
          <a:xfrm>
            <a:off x="6979920" y="3173730"/>
            <a:ext cx="2232660" cy="706755"/>
          </a:xfrm>
          <a:prstGeom prst="rect">
            <a:avLst/>
          </a:prstGeom>
          <a:noFill/>
        </p:spPr>
        <p:txBody>
          <a:bodyPr wrap="square" rtlCol="0">
            <a:spAutoFit/>
          </a:bodyPr>
          <a:p>
            <a:pPr algn="l"/>
            <a:r>
              <a:rPr lang="en-US" sz="2000" b="1">
                <a:latin typeface="Times New Roman" panose="02020603050405020304" pitchFamily="18" charset="0"/>
                <a:cs typeface="Times New Roman" panose="02020603050405020304" pitchFamily="18" charset="0"/>
              </a:rPr>
              <a:t>Giao tiếp với khối xử lý trung tâm</a:t>
            </a:r>
            <a:endParaRPr lang="en-US" sz="2000" b="1">
              <a:latin typeface="Times New Roman" panose="02020603050405020304" pitchFamily="18" charset="0"/>
              <a:cs typeface="Times New Roman" panose="02020603050405020304" pitchFamily="18" charset="0"/>
            </a:endParaRPr>
          </a:p>
        </p:txBody>
      </p:sp>
      <p:sp>
        <p:nvSpPr>
          <p:cNvPr id="8" name="Text Box 7"/>
          <p:cNvSpPr txBox="1"/>
          <p:nvPr/>
        </p:nvSpPr>
        <p:spPr>
          <a:xfrm>
            <a:off x="145415" y="1617980"/>
            <a:ext cx="1141730" cy="368300"/>
          </a:xfrm>
          <a:prstGeom prst="rect">
            <a:avLst/>
          </a:prstGeom>
          <a:noFill/>
        </p:spPr>
        <p:txBody>
          <a:bodyPr wrap="none" rtlCol="0" anchor="t">
            <a:spAutoFit/>
          </a:bodyPr>
          <a:p>
            <a:r>
              <a:rPr lang="en-US" b="1" u="sng">
                <a:latin typeface="Times New Roman" panose="02020603050405020304" pitchFamily="18" charset="0"/>
                <a:cs typeface="Times New Roman" panose="02020603050405020304" pitchFamily="18" charset="0"/>
                <a:sym typeface="+mn-ea"/>
              </a:rPr>
              <a:t>Nhận xét:</a:t>
            </a:r>
            <a:endParaRPr lang="en-US"/>
          </a:p>
        </p:txBody>
      </p:sp>
      <p:sp>
        <p:nvSpPr>
          <p:cNvPr id="9" name="Rectangles 8"/>
          <p:cNvSpPr/>
          <p:nvPr/>
        </p:nvSpPr>
        <p:spPr>
          <a:xfrm>
            <a:off x="232410" y="2032000"/>
            <a:ext cx="2506980" cy="170878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232410" y="2032000"/>
            <a:ext cx="2583180" cy="1630045"/>
          </a:xfrm>
          <a:prstGeom prst="rect">
            <a:avLst/>
          </a:prstGeom>
          <a:noFill/>
        </p:spPr>
        <p:txBody>
          <a:bodyPr wrap="square" rtlCol="0">
            <a:spAutoFit/>
          </a:bodyPr>
          <a:p>
            <a:pPr marL="285750" indent="-285750">
              <a:buFont typeface="Wingdings" panose="05000000000000000000" charset="0"/>
              <a:buChar char="q"/>
            </a:pPr>
            <a:r>
              <a:rPr lang="en-US" sz="2000">
                <a:latin typeface="Times New Roman" panose="02020603050405020304" pitchFamily="18" charset="0"/>
                <a:cs typeface="Times New Roman" panose="02020603050405020304" pitchFamily="18" charset="0"/>
              </a:rPr>
              <a:t>Dòng tiêu thụ trên Esp32 là: 300mA .</a:t>
            </a:r>
            <a:endParaRPr lang="en-US" sz="20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sz="2000">
                <a:latin typeface="Times New Roman" panose="02020603050405020304" pitchFamily="18" charset="0"/>
                <a:cs typeface="Times New Roman" panose="02020603050405020304" pitchFamily="18" charset="0"/>
              </a:rPr>
              <a:t>Điện áp 5V.</a:t>
            </a:r>
            <a:endParaRPr lang="en-US" sz="20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sz="2000">
                <a:latin typeface="Times New Roman" panose="02020603050405020304" pitchFamily="18" charset="0"/>
                <a:cs typeface="Times New Roman" panose="02020603050405020304" pitchFamily="18" charset="0"/>
              </a:rPr>
              <a:t>Công suất tiêu thụ : 1.43mW</a:t>
            </a:r>
            <a:r>
              <a:rPr lang="en-US"/>
              <a:t> </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71500" y="108585"/>
            <a:ext cx="7634605"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 THIẾT KẾ VÀ THI CÔNG</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84" name="Google Shape;84;p3"/>
          <p:cNvSpPr txBox="1"/>
          <p:nvPr/>
        </p:nvSpPr>
        <p:spPr>
          <a:xfrm>
            <a:off x="571184" y="644205"/>
            <a:ext cx="6546797" cy="45910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4.</a:t>
            </a:r>
            <a:r>
              <a:rPr lang="en-US" sz="2400" b="1" dirty="0">
                <a:solidFill>
                  <a:srgbClr val="FF0000"/>
                </a:solidFill>
                <a:latin typeface="Times New Roman" panose="02020603050405020304" pitchFamily="18" charset="0"/>
                <a:cs typeface="Times New Roman" panose="02020603050405020304" pitchFamily="18" charset="0"/>
              </a:rPr>
              <a:t> Khối module 4relay</a:t>
            </a:r>
            <a:endParaRPr sz="2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476885" y="1161415"/>
            <a:ext cx="3767455" cy="3487420"/>
          </a:xfrm>
          <a:prstGeom prst="rect">
            <a:avLst/>
          </a:prstGeom>
        </p:spPr>
      </p:pic>
      <p:sp>
        <p:nvSpPr>
          <p:cNvPr id="4" name="Text Box 3"/>
          <p:cNvSpPr txBox="1"/>
          <p:nvPr/>
        </p:nvSpPr>
        <p:spPr>
          <a:xfrm>
            <a:off x="655320" y="4595495"/>
            <a:ext cx="3589020" cy="368300"/>
          </a:xfrm>
          <a:prstGeom prst="rect">
            <a:avLst/>
          </a:prstGeom>
          <a:noFill/>
        </p:spPr>
        <p:txBody>
          <a:bodyPr wrap="square" rtlCol="0">
            <a:spAutoFit/>
          </a:bodyPr>
          <a:p>
            <a:r>
              <a:rPr lang="en-US" b="1">
                <a:latin typeface="Times New Roman" panose="02020603050405020304" pitchFamily="18" charset="0"/>
                <a:cs typeface="Times New Roman" panose="02020603050405020304" pitchFamily="18" charset="0"/>
              </a:rPr>
              <a:t>Hình 1</a:t>
            </a:r>
            <a:r>
              <a:rPr lang="en-US">
                <a:latin typeface="Times New Roman" panose="02020603050405020304" pitchFamily="18" charset="0"/>
                <a:cs typeface="Times New Roman" panose="02020603050405020304" pitchFamily="18" charset="0"/>
              </a:rPr>
              <a:t>: Cấu tạo module 4relay 5V</a:t>
            </a:r>
            <a:endParaRPr lang="en-US">
              <a:latin typeface="Times New Roman" panose="02020603050405020304" pitchFamily="18" charset="0"/>
              <a:cs typeface="Times New Roman" panose="02020603050405020304" pitchFamily="18" charset="0"/>
            </a:endParaRPr>
          </a:p>
        </p:txBody>
      </p:sp>
      <p:sp>
        <p:nvSpPr>
          <p:cNvPr id="5" name="Rectangles 4"/>
          <p:cNvSpPr/>
          <p:nvPr/>
        </p:nvSpPr>
        <p:spPr>
          <a:xfrm>
            <a:off x="5471160" y="1529715"/>
            <a:ext cx="3185795" cy="264668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5417820" y="1161415"/>
            <a:ext cx="1141730" cy="368300"/>
          </a:xfrm>
          <a:prstGeom prst="rect">
            <a:avLst/>
          </a:prstGeom>
          <a:noFill/>
        </p:spPr>
        <p:txBody>
          <a:bodyPr wrap="none" rtlCol="0" anchor="t">
            <a:spAutoFit/>
          </a:bodyPr>
          <a:p>
            <a:r>
              <a:rPr lang="en-US" b="1" u="sng">
                <a:latin typeface="Times New Roman" panose="02020603050405020304" pitchFamily="18" charset="0"/>
                <a:cs typeface="Times New Roman" panose="02020603050405020304" pitchFamily="18" charset="0"/>
                <a:sym typeface="+mn-ea"/>
              </a:rPr>
              <a:t>Nhận xét:</a:t>
            </a:r>
            <a:endParaRPr lang="en-US"/>
          </a:p>
        </p:txBody>
      </p:sp>
      <p:sp>
        <p:nvSpPr>
          <p:cNvPr id="7" name="Text Box 6"/>
          <p:cNvSpPr txBox="1"/>
          <p:nvPr/>
        </p:nvSpPr>
        <p:spPr>
          <a:xfrm>
            <a:off x="5471160" y="1543050"/>
            <a:ext cx="3420745" cy="2676525"/>
          </a:xfrm>
          <a:prstGeom prst="rect">
            <a:avLst/>
          </a:prstGeom>
          <a:noFill/>
        </p:spPr>
        <p:txBody>
          <a:bodyPr wrap="square" rtlCol="0">
            <a:spAutoFit/>
          </a:bodyPr>
          <a:p>
            <a:pPr marL="285750" indent="-285750">
              <a:buFont typeface="Wingdings" panose="05000000000000000000" charset="0"/>
              <a:buChar char="q"/>
            </a:pPr>
            <a:r>
              <a:rPr lang="en-US" sz="1400">
                <a:latin typeface="Times New Roman" panose="02020603050405020304" pitchFamily="18" charset="0"/>
                <a:cs typeface="Times New Roman" panose="02020603050405020304" pitchFamily="18" charset="0"/>
              </a:rPr>
              <a:t>Điện áp cung cấp: 3,75V đến 6V.</a:t>
            </a:r>
            <a:endParaRPr lang="en-US" sz="1400">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1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sz="1400">
                <a:latin typeface="Times New Roman" panose="02020603050405020304" pitchFamily="18" charset="0"/>
                <a:cs typeface="Times New Roman" panose="02020603050405020304" pitchFamily="18" charset="0"/>
              </a:rPr>
              <a:t>Dòng điện kích hoạt: 5mA.</a:t>
            </a:r>
            <a:endParaRPr lang="en-US" sz="1400">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1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sz="1400">
                <a:latin typeface="Times New Roman" panose="02020603050405020304" pitchFamily="18" charset="0"/>
                <a:cs typeface="Times New Roman" panose="02020603050405020304" pitchFamily="18" charset="0"/>
              </a:rPr>
              <a:t>Dòng điện của một relay khi hoạt động xấp xỉ 60mA(chọn 60mA).Vậy dòng điện của 4 relay cùng hoạt động là:</a:t>
            </a:r>
            <a:endParaRPr lang="en-US" sz="1400">
              <a:latin typeface="Times New Roman" panose="02020603050405020304" pitchFamily="18" charset="0"/>
              <a:cs typeface="Times New Roman" panose="02020603050405020304" pitchFamily="18" charset="0"/>
            </a:endParaRPr>
          </a:p>
          <a:p>
            <a:pPr indent="0">
              <a:buFont typeface="Wingdings" panose="05000000000000000000" charset="0"/>
              <a:buNone/>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I</a:t>
            </a:r>
            <a:r>
              <a:rPr lang="en-US" sz="1400" b="1" baseline="-25000">
                <a:latin typeface="Times New Roman" panose="02020603050405020304" pitchFamily="18" charset="0"/>
                <a:cs typeface="Times New Roman" panose="02020603050405020304" pitchFamily="18" charset="0"/>
              </a:rPr>
              <a:t>module 4 relay </a:t>
            </a:r>
            <a:r>
              <a:rPr lang="en-US" sz="1400" b="1">
                <a:latin typeface="Times New Roman" panose="02020603050405020304" pitchFamily="18" charset="0"/>
                <a:cs typeface="Times New Roman" panose="02020603050405020304" pitchFamily="18" charset="0"/>
              </a:rPr>
              <a:t>=  60 mA x 4 = 240mA.</a:t>
            </a:r>
            <a:endParaRPr lang="en-US" sz="1400" b="1">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1400" b="1">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sz="1400">
                <a:latin typeface="Times New Roman" panose="02020603050405020304" pitchFamily="18" charset="0"/>
                <a:cs typeface="Times New Roman" panose="02020603050405020304" pitchFamily="18" charset="0"/>
              </a:rPr>
              <a:t>Công suất tiêu thụ:</a:t>
            </a:r>
            <a:endParaRPr lang="en-US" sz="1400">
              <a:latin typeface="Times New Roman" panose="02020603050405020304" pitchFamily="18" charset="0"/>
              <a:cs typeface="Times New Roman" panose="02020603050405020304" pitchFamily="18" charset="0"/>
            </a:endParaRPr>
          </a:p>
          <a:p>
            <a:pPr indent="0">
              <a:buFont typeface="Wingdings" panose="05000000000000000000" charset="0"/>
              <a:buNone/>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    P = U x I = 5V x 200mA = 1200mW</a:t>
            </a:r>
            <a:endParaRPr lang="en-US" sz="1400" b="1">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1400" b="1">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3"/>
          <p:cNvSpPr/>
          <p:nvPr/>
        </p:nvSpPr>
        <p:spPr>
          <a:xfrm>
            <a:off x="571500" y="108585"/>
            <a:ext cx="8186420" cy="476885"/>
          </a:xfrm>
          <a:prstGeom prst="rect">
            <a:avLst/>
          </a:prstGeom>
          <a:solidFill>
            <a:srgbClr val="0079A5"/>
          </a:solidFill>
          <a:ln>
            <a:noFill/>
          </a:ln>
          <a:effectLst>
            <a:outerShdw blurRad="107950" dist="12700" dir="5400000" algn="ctr">
              <a:srgbClr val="000000"/>
            </a:outerShdw>
          </a:effectLst>
        </p:spPr>
        <p:txBody>
          <a:bodyPr spcFirstLastPara="1" wrap="square" lIns="50800" tIns="50800" rIns="50800" bIns="50800" anchor="ctr" anchorCtr="0">
            <a:noAutofit/>
          </a:bodyPr>
          <a:p>
            <a:pPr marL="0" marR="0" lvl="0" indent="0" algn="ctr" rtl="0">
              <a:lnSpc>
                <a:spcPct val="100000"/>
              </a:lnSpc>
              <a:spcBef>
                <a:spcPts val="0"/>
              </a:spcBef>
              <a:spcAft>
                <a:spcPts val="0"/>
              </a:spcAft>
              <a:buNone/>
            </a:pPr>
            <a:r>
              <a:rPr lang="en-US"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rPr>
              <a:t>II. THIẾT KẾ VÀ THI CÔNG</a:t>
            </a:r>
            <a:endParaRPr sz="2800" b="1" dirty="0">
              <a:solidFill>
                <a:srgbClr val="FFC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84" name="Google Shape;84;p3"/>
          <p:cNvSpPr txBox="1"/>
          <p:nvPr/>
        </p:nvSpPr>
        <p:spPr>
          <a:xfrm>
            <a:off x="571184" y="639125"/>
            <a:ext cx="6546797" cy="459105"/>
          </a:xfrm>
          <a:prstGeom prst="rect">
            <a:avLst/>
          </a:prstGeom>
          <a:noFill/>
          <a:ln>
            <a:noFill/>
          </a:ln>
        </p:spPr>
        <p:txBody>
          <a:bodyPr spcFirstLastPara="1" wrap="square" lIns="91425" tIns="45700" rIns="91425" bIns="45700" anchor="t" anchorCtr="0">
            <a:spAutoFit/>
          </a:bodyPr>
          <a:p>
            <a:pPr marR="0" indent="0">
              <a:spcBef>
                <a:spcPts val="0"/>
              </a:spcBef>
              <a:spcAft>
                <a:spcPts val="0"/>
              </a:spcAft>
              <a:buNone/>
            </a:pPr>
            <a:r>
              <a:rPr lang="en-US" sz="2400" b="1" dirty="0">
                <a:solidFill>
                  <a:srgbClr val="FF0000"/>
                </a:solidFill>
                <a:latin typeface="Times New Roman" panose="02020603050405020304" pitchFamily="18" charset="0"/>
                <a:ea typeface="Arial" panose="020B0604020202020204"/>
                <a:cs typeface="Times New Roman" panose="02020603050405020304" pitchFamily="18" charset="0"/>
                <a:sym typeface="Arial" panose="020B0604020202020204"/>
              </a:rPr>
              <a:t>5.</a:t>
            </a:r>
            <a:r>
              <a:rPr lang="en-US" sz="2400" b="1" dirty="0">
                <a:solidFill>
                  <a:srgbClr val="FF0000"/>
                </a:solidFill>
                <a:latin typeface="Times New Roman" panose="02020603050405020304" pitchFamily="18" charset="0"/>
                <a:cs typeface="Times New Roman" panose="02020603050405020304" pitchFamily="18" charset="0"/>
              </a:rPr>
              <a:t> Khối thời gian thực RTC DS3231</a:t>
            </a:r>
            <a:endParaRPr sz="2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2352040" y="1431925"/>
            <a:ext cx="5121275" cy="3352165"/>
          </a:xfrm>
          <a:prstGeom prst="rect">
            <a:avLst/>
          </a:prstGeom>
        </p:spPr>
      </p:pic>
      <p:sp>
        <p:nvSpPr>
          <p:cNvPr id="5" name="Up Arrow 4"/>
          <p:cNvSpPr/>
          <p:nvPr/>
        </p:nvSpPr>
        <p:spPr>
          <a:xfrm>
            <a:off x="5052060" y="1641475"/>
            <a:ext cx="252095" cy="5187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Bent-Up Arrow 5"/>
          <p:cNvSpPr/>
          <p:nvPr/>
        </p:nvSpPr>
        <p:spPr>
          <a:xfrm rot="5400000">
            <a:off x="6167120" y="4192905"/>
            <a:ext cx="306070" cy="875665"/>
          </a:xfrm>
          <a:prstGeom prst="bentUpArrow">
            <a:avLst>
              <a:gd name="adj1" fmla="val 25000"/>
              <a:gd name="adj2" fmla="val 1547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457700" y="1184910"/>
            <a:ext cx="2301240" cy="441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s 7"/>
          <p:cNvSpPr/>
          <p:nvPr/>
        </p:nvSpPr>
        <p:spPr>
          <a:xfrm>
            <a:off x="6758940" y="4402455"/>
            <a:ext cx="2336165" cy="4565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Up Arrow 8"/>
          <p:cNvSpPr/>
          <p:nvPr/>
        </p:nvSpPr>
        <p:spPr>
          <a:xfrm>
            <a:off x="6797040" y="2114550"/>
            <a:ext cx="213360" cy="708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6145530" y="1744345"/>
            <a:ext cx="2514600" cy="358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4472940" y="1198880"/>
            <a:ext cx="2537460" cy="414020"/>
          </a:xfrm>
          <a:prstGeom prst="rect">
            <a:avLst/>
          </a:prstGeom>
          <a:noFill/>
        </p:spPr>
        <p:txBody>
          <a:bodyPr wrap="square" rtlCol="0">
            <a:spAutoFit/>
          </a:bodyPr>
          <a:p>
            <a:r>
              <a:rPr lang="en-US" sz="2100" b="1">
                <a:latin typeface="Times New Roman" panose="02020603050405020304" pitchFamily="18" charset="0"/>
                <a:cs typeface="Times New Roman" panose="02020603050405020304" pitchFamily="18" charset="0"/>
              </a:rPr>
              <a:t>DS3232 RTC Chip</a:t>
            </a:r>
            <a:endParaRPr lang="en-US" sz="2100" b="1">
              <a:latin typeface="Times New Roman" panose="02020603050405020304" pitchFamily="18" charset="0"/>
              <a:cs typeface="Times New Roman" panose="02020603050405020304" pitchFamily="18" charset="0"/>
            </a:endParaRPr>
          </a:p>
        </p:txBody>
      </p:sp>
      <p:sp>
        <p:nvSpPr>
          <p:cNvPr id="14" name="Text Box 13"/>
          <p:cNvSpPr txBox="1"/>
          <p:nvPr/>
        </p:nvSpPr>
        <p:spPr>
          <a:xfrm>
            <a:off x="6217920" y="1688465"/>
            <a:ext cx="2232660" cy="414020"/>
          </a:xfrm>
          <a:prstGeom prst="rect">
            <a:avLst/>
          </a:prstGeom>
          <a:noFill/>
        </p:spPr>
        <p:txBody>
          <a:bodyPr wrap="square" rtlCol="0">
            <a:spAutoFit/>
          </a:bodyPr>
          <a:p>
            <a:pPr algn="ctr"/>
            <a:r>
              <a:rPr lang="en-US" sz="2100" b="1">
                <a:latin typeface="Times New Roman" panose="02020603050405020304" pitchFamily="18" charset="0"/>
                <a:cs typeface="Times New Roman" panose="02020603050405020304" pitchFamily="18" charset="0"/>
              </a:rPr>
              <a:t>CR2032 Baterry</a:t>
            </a:r>
            <a:endParaRPr lang="en-US" sz="2100" b="1">
              <a:latin typeface="Times New Roman" panose="02020603050405020304" pitchFamily="18" charset="0"/>
              <a:cs typeface="Times New Roman" panose="02020603050405020304" pitchFamily="18" charset="0"/>
            </a:endParaRPr>
          </a:p>
        </p:txBody>
      </p:sp>
      <p:sp>
        <p:nvSpPr>
          <p:cNvPr id="100" name="Text Box 99"/>
          <p:cNvSpPr txBox="1"/>
          <p:nvPr/>
        </p:nvSpPr>
        <p:spPr>
          <a:xfrm>
            <a:off x="6797040" y="4402455"/>
            <a:ext cx="2306320" cy="414020"/>
          </a:xfrm>
          <a:prstGeom prst="rect">
            <a:avLst/>
          </a:prstGeom>
          <a:noFill/>
          <a:ln w="9525">
            <a:noFill/>
          </a:ln>
        </p:spPr>
        <p:txBody>
          <a:bodyPr wrap="square">
            <a:spAutoFit/>
          </a:bodyPr>
          <a:p>
            <a:pPr indent="0"/>
            <a:r>
              <a:rPr lang="en-US" sz="2100" b="1">
                <a:solidFill>
                  <a:srgbClr val="010101"/>
                </a:solidFill>
                <a:latin typeface="Times New Roman" panose="02020603050405020304" pitchFamily="18" charset="0"/>
                <a:cs typeface="sans-serif" charset="0"/>
              </a:rPr>
              <a:t>EEPROM 24C32</a:t>
            </a:r>
            <a:endParaRPr lang="en-US" sz="2100"/>
          </a:p>
        </p:txBody>
      </p:sp>
      <p:sp>
        <p:nvSpPr>
          <p:cNvPr id="13" name="Rectangles 12"/>
          <p:cNvSpPr/>
          <p:nvPr/>
        </p:nvSpPr>
        <p:spPr>
          <a:xfrm>
            <a:off x="83820" y="1527810"/>
            <a:ext cx="2453640" cy="285813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Text Box 14"/>
          <p:cNvSpPr txBox="1"/>
          <p:nvPr/>
        </p:nvSpPr>
        <p:spPr>
          <a:xfrm>
            <a:off x="83820" y="1115060"/>
            <a:ext cx="1141730" cy="368300"/>
          </a:xfrm>
          <a:prstGeom prst="rect">
            <a:avLst/>
          </a:prstGeom>
          <a:noFill/>
        </p:spPr>
        <p:txBody>
          <a:bodyPr wrap="none" rtlCol="0" anchor="t">
            <a:spAutoFit/>
          </a:bodyPr>
          <a:p>
            <a:r>
              <a:rPr lang="en-US" b="1" u="sng">
                <a:latin typeface="Times New Roman" panose="02020603050405020304" pitchFamily="18" charset="0"/>
                <a:cs typeface="Times New Roman" panose="02020603050405020304" pitchFamily="18" charset="0"/>
                <a:sym typeface="+mn-ea"/>
              </a:rPr>
              <a:t>Nhận xét:</a:t>
            </a:r>
            <a:endParaRPr lang="en-US"/>
          </a:p>
        </p:txBody>
      </p:sp>
      <p:sp>
        <p:nvSpPr>
          <p:cNvPr id="16" name="Text Box 15"/>
          <p:cNvSpPr txBox="1"/>
          <p:nvPr/>
        </p:nvSpPr>
        <p:spPr>
          <a:xfrm>
            <a:off x="83820" y="1534160"/>
            <a:ext cx="2438400" cy="2553335"/>
          </a:xfrm>
          <a:prstGeom prst="rect">
            <a:avLst/>
          </a:prstGeom>
          <a:noFill/>
        </p:spPr>
        <p:txBody>
          <a:bodyPr wrap="square" rtlCol="0">
            <a:spAutoFit/>
          </a:bodyPr>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Điện áp hoạt động 3.3V đến 5V</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Dòng tiêu thụ trên DS3231 : 1.5mA</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SCL, SDA nối với SCL, SDA khối xử lý trung tâm.</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atin typeface="Times New Roman" panose="02020603050405020304" pitchFamily="18" charset="0"/>
                <a:cs typeface="Times New Roman" panose="02020603050405020304" pitchFamily="18" charset="0"/>
              </a:rPr>
              <a:t>Công suất tiêu thụ:</a:t>
            </a:r>
            <a:endParaRPr lang="en-US">
              <a:latin typeface="Times New Roman" panose="02020603050405020304" pitchFamily="18" charset="0"/>
              <a:cs typeface="Times New Roman" panose="02020603050405020304" pitchFamily="18" charset="0"/>
            </a:endParaRPr>
          </a:p>
          <a:p>
            <a:pPr indent="0" algn="ctr">
              <a:buFont typeface="Wingdings" panose="05000000000000000000" charset="0"/>
              <a:buNone/>
            </a:pPr>
            <a:r>
              <a:rPr lang="en-US" sz="1600">
                <a:latin typeface="Times New Roman" panose="02020603050405020304" pitchFamily="18" charset="0"/>
                <a:cs typeface="Times New Roman" panose="02020603050405020304" pitchFamily="18" charset="0"/>
              </a:rPr>
              <a:t> </a:t>
            </a:r>
            <a:r>
              <a:rPr lang="en-US" sz="1600" b="1">
                <a:latin typeface="Times New Roman" panose="02020603050405020304" pitchFamily="18" charset="0"/>
                <a:cs typeface="Times New Roman" panose="02020603050405020304" pitchFamily="18" charset="0"/>
              </a:rPr>
              <a:t> P = UxI = 5x1.5 =7.5mW</a:t>
            </a:r>
            <a:endParaRPr lang="en-US" sz="1600" b="1">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57C3A7"/>
      </a:accent1>
      <a:accent2>
        <a:srgbClr val="F47775"/>
      </a:accent2>
      <a:accent3>
        <a:srgbClr val="507C89"/>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6223</Words>
  <Application>WPS Presentation</Application>
  <PresentationFormat>Trình chiếu Trên màn hình (16:9)</PresentationFormat>
  <Paragraphs>435</Paragraphs>
  <Slides>33</Slides>
  <Notes>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33</vt:i4>
      </vt:variant>
    </vt:vector>
  </HeadingPairs>
  <TitlesOfParts>
    <vt:vector size="49" baseType="lpstr">
      <vt:lpstr>Arial</vt:lpstr>
      <vt:lpstr>SimSun</vt:lpstr>
      <vt:lpstr>Wingdings</vt:lpstr>
      <vt:lpstr>Gill Sans</vt:lpstr>
      <vt:lpstr>Calibri</vt:lpstr>
      <vt:lpstr>Arial</vt:lpstr>
      <vt:lpstr>Times New Roman</vt:lpstr>
      <vt:lpstr>Wingdings</vt:lpstr>
      <vt:lpstr>sans-serif</vt:lpstr>
      <vt:lpstr>UTM Scriptina KT</vt:lpstr>
      <vt:lpstr>Microsoft YaHei</vt:lpstr>
      <vt:lpstr>Arial Unicode MS</vt:lpstr>
      <vt:lpstr>Calibri Light</vt:lpstr>
      <vt:lpstr>Malgun Gothic</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Muda</dc:creator>
  <cp:lastModifiedBy>ASUS</cp:lastModifiedBy>
  <cp:revision>180</cp:revision>
  <dcterms:created xsi:type="dcterms:W3CDTF">2023-05-02T17:33:00Z</dcterms:created>
  <dcterms:modified xsi:type="dcterms:W3CDTF">2024-07-16T01:26:28Z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973759362B794FF6ADAEFB2A7BF7F631</vt:lpwstr>
  </property>
  <property fmtid="{D5CDD505-2E9C-101B-9397-08002B2CF9AE}" pid="3" name="KSOProductBuildVer">
    <vt:lpwstr>1033-11.2.0.11306</vt:lpwstr>
  </property>
</Properties>
</file>